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353" r:id="rId1"/>
  </p:sldMasterIdLst>
  <p:notesMasterIdLst>
    <p:notesMasterId r:id="rId25"/>
  </p:notesMasterIdLst>
  <p:handoutMasterIdLst>
    <p:handoutMasterId r:id="rId26"/>
  </p:handoutMasterIdLst>
  <p:sldIdLst>
    <p:sldId id="256" r:id="rId2"/>
    <p:sldId id="411" r:id="rId3"/>
    <p:sldId id="400" r:id="rId4"/>
    <p:sldId id="414" r:id="rId5"/>
    <p:sldId id="409" r:id="rId6"/>
    <p:sldId id="397" r:id="rId7"/>
    <p:sldId id="384" r:id="rId8"/>
    <p:sldId id="321" r:id="rId9"/>
    <p:sldId id="373" r:id="rId10"/>
    <p:sldId id="322" r:id="rId11"/>
    <p:sldId id="385" r:id="rId12"/>
    <p:sldId id="386" r:id="rId13"/>
    <p:sldId id="407" r:id="rId14"/>
    <p:sldId id="403" r:id="rId15"/>
    <p:sldId id="399" r:id="rId16"/>
    <p:sldId id="324" r:id="rId17"/>
    <p:sldId id="421" r:id="rId18"/>
    <p:sldId id="370" r:id="rId19"/>
    <p:sldId id="327" r:id="rId20"/>
    <p:sldId id="418" r:id="rId21"/>
    <p:sldId id="419" r:id="rId22"/>
    <p:sldId id="420" r:id="rId23"/>
    <p:sldId id="362" r:id="rId24"/>
  </p:sldIdLst>
  <p:sldSz cx="9906000" cy="6858000" type="A4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CCECFF"/>
    <a:srgbClr val="66CCFF"/>
    <a:srgbClr val="FFC9CA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6" autoAdjust="0"/>
    <p:restoredTop sz="86427" autoAdjust="0"/>
  </p:normalViewPr>
  <p:slideViewPr>
    <p:cSldViewPr>
      <p:cViewPr>
        <p:scale>
          <a:sx n="66" d="100"/>
          <a:sy n="66" d="100"/>
        </p:scale>
        <p:origin x="-714" y="-117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8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6" d="100"/>
          <a:sy n="116" d="100"/>
        </p:scale>
        <p:origin x="-774" y="-10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layout/>
      <c:overlay val="0"/>
    </c:title>
    <c:autoTitleDeleted val="0"/>
    <c:view3D>
      <c:rotX val="15"/>
      <c:hPercent val="62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896339509958848E-2"/>
          <c:y val="1.8943931577518329E-2"/>
          <c:w val="0.89322916666666663"/>
          <c:h val="0.92088080369264191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invertIfNegative val="0"/>
          <c:dLbls>
            <c:dLbl>
              <c:idx val="0"/>
              <c:layout>
                <c:manualLayout>
                  <c:x val="1.3525197126884455E-2"/>
                  <c:y val="0.145507569520095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472124568950215E-2"/>
                  <c:y val="0.141613620849048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814737232121209E-2"/>
                  <c:y val="0.139666510754632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0157498007520286E-2"/>
                  <c:y val="0.137070590226898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687758782919361E-2"/>
                  <c:y val="0.135123480132483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200" b="1" i="0" baseline="0">
                    <a:latin typeface="Arial Narrow" pitchFamily="34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0.33</c:v>
                </c:pt>
                <c:pt idx="1">
                  <c:v>0.31</c:v>
                </c:pt>
                <c:pt idx="2">
                  <c:v>0.28999999999999998</c:v>
                </c:pt>
                <c:pt idx="3">
                  <c:v>0.27</c:v>
                </c:pt>
                <c:pt idx="4">
                  <c:v>0.26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8785920"/>
        <c:axId val="106715776"/>
        <c:axId val="88703424"/>
      </c:bar3DChart>
      <c:catAx>
        <c:axId val="98785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 sz="2300" baseline="0"/>
            </a:pPr>
            <a:endParaRPr lang="uk-UA"/>
          </a:p>
        </c:txPr>
        <c:crossAx val="1067157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715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300" baseline="0"/>
            </a:pPr>
            <a:endParaRPr lang="uk-UA"/>
          </a:p>
        </c:txPr>
        <c:crossAx val="98785920"/>
        <c:crosses val="autoZero"/>
        <c:crossBetween val="between"/>
      </c:valAx>
      <c:serAx>
        <c:axId val="88703424"/>
        <c:scaling>
          <c:orientation val="minMax"/>
        </c:scaling>
        <c:delete val="1"/>
        <c:axPos val="b"/>
        <c:majorTickMark val="out"/>
        <c:minorTickMark val="none"/>
        <c:tickLblPos val="nextTo"/>
        <c:crossAx val="106715776"/>
        <c:crosses val="autoZero"/>
      </c:serAx>
      <c:spPr>
        <a:noFill/>
        <a:ln w="25398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130"/>
      <c:depthPercent val="10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</c:spPr>
          </c:dPt>
          <c:dPt>
            <c:idx val="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3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</c:spPr>
          </c:dPt>
          <c:dLbls>
            <c:dLbl>
              <c:idx val="0"/>
              <c:layout>
                <c:manualLayout>
                  <c:x val="6.1728395061728392E-2"/>
                  <c:y val="-7.6923076923076927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0504379853752849"/>
                  <c:y val="7.948717948717939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4387479342859921"/>
                  <c:y val="0.3692307692307692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2345679012345678E-2"/>
                  <c:y val="-0.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200" baseline="0"/>
                </a:pPr>
                <a:endParaRPr lang="uk-UA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Підготовлено радіопередач</c:v>
                </c:pt>
                <c:pt idx="1">
                  <c:v>Підготовлено публікацій у ЗМІ</c:v>
                </c:pt>
                <c:pt idx="2">
                  <c:v>Підготовлено онлайн-виставок</c:v>
                </c:pt>
                <c:pt idx="3">
                  <c:v>Підготовлено стаціонарних документальних виставок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13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7.7348973353639607E-3"/>
          <c:y val="0.70379285281647486"/>
          <c:w val="0.98727368955423778"/>
          <c:h val="0.28082253179890976"/>
        </c:manualLayout>
      </c:layout>
      <c:overlay val="0"/>
      <c:txPr>
        <a:bodyPr/>
        <a:lstStyle/>
        <a:p>
          <a:pPr>
            <a:defRPr sz="2200" baseline="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overlay val="0"/>
    </c:title>
    <c:autoTitleDeleted val="0"/>
    <c:view3D>
      <c:rotX val="75"/>
      <c:rotY val="13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4224995374272734"/>
          <c:y val="2.289651293588301E-3"/>
          <c:w val="0.47436395515834667"/>
          <c:h val="0.8483244361403977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explosion val="25"/>
          <c:dPt>
            <c:idx val="0"/>
            <c:bubble3D val="0"/>
          </c:dPt>
          <c:dPt>
            <c:idx val="1"/>
            <c:bubble3D val="0"/>
          </c:dPt>
          <c:dLbls>
            <c:dLbl>
              <c:idx val="0"/>
              <c:layout>
                <c:manualLayout>
                  <c:x val="-3.8838422636194844E-2"/>
                  <c:y val="5.7347670250896057E-2"/>
                </c:manualLayout>
              </c:layout>
              <c:spPr/>
              <c:txPr>
                <a:bodyPr/>
                <a:lstStyle/>
                <a:p>
                  <a:pPr>
                    <a:defRPr sz="2200" baseline="0"/>
                  </a:pPr>
                  <a:endParaRPr lang="uk-UA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</c:dLbl>
            <c:dLbl>
              <c:idx val="1"/>
              <c:layout>
                <c:manualLayout>
                  <c:x val="5.1076542261485607E-2"/>
                  <c:y val="-6.5045578980046856E-2"/>
                </c:manualLayout>
              </c:layout>
              <c:spPr/>
              <c:txPr>
                <a:bodyPr/>
                <a:lstStyle/>
                <a:p>
                  <a:pPr>
                    <a:defRPr sz="2200" baseline="0"/>
                  </a:pPr>
                  <a:endParaRPr lang="uk-UA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</c:dLbl>
            <c:dLbl>
              <c:idx val="2"/>
              <c:layout>
                <c:manualLayout>
                  <c:x val="8.0076874462149908E-2"/>
                  <c:y val="8.0650241300482609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</c:dLbl>
            <c:dLbl>
              <c:idx val="3"/>
              <c:layout>
                <c:manualLayout>
                  <c:x val="0.33514965234608834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</c:dLbl>
            <c:txPr>
              <a:bodyPr/>
              <a:lstStyle/>
              <a:p>
                <a:pPr>
                  <a:defRPr sz="2300" baseline="0"/>
                </a:pPr>
                <a:endParaRPr lang="uk-UA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eparator>; </c:separator>
            <c:showLeaderLines val="1"/>
          </c:dLbls>
          <c:cat>
            <c:strRef>
              <c:f>Sheet1!$A$2:$A$3</c:f>
              <c:strCache>
                <c:ptCount val="2"/>
                <c:pt idx="0">
                  <c:v>Підготовлено стаціонарних документальних виставок</c:v>
                </c:pt>
                <c:pt idx="1">
                  <c:v>Підготовлено онлайн-виставок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17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1181">
          <a:noFill/>
        </a:ln>
      </c:spPr>
    </c:plotArea>
    <c:legend>
      <c:legendPos val="r"/>
      <c:layout>
        <c:manualLayout>
          <c:xMode val="edge"/>
          <c:yMode val="edge"/>
          <c:x val="0"/>
          <c:y val="0.82833073673277469"/>
          <c:w val="0.97619134856465095"/>
          <c:h val="0.17089973378996071"/>
        </c:manualLayout>
      </c:layout>
      <c:overlay val="0"/>
      <c:txPr>
        <a:bodyPr/>
        <a:lstStyle/>
        <a:p>
          <a:pPr>
            <a:defRPr sz="2300" baseline="0"/>
          </a:pPr>
          <a:endParaRPr lang="uk-UA"/>
        </a:p>
      </c:txPr>
    </c:legend>
    <c:plotVisOnly val="1"/>
    <c:dispBlanksAs val="zero"/>
    <c:showDLblsOverMax val="0"/>
  </c:chart>
  <c:txPr>
    <a:bodyPr/>
    <a:lstStyle/>
    <a:p>
      <a:pPr>
        <a:defRPr sz="1501"/>
      </a:pPr>
      <a:endParaRPr lang="uk-UA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469472053698212E-2"/>
          <c:y val="4.558617672790901E-2"/>
          <c:w val="0.94312306101344368"/>
          <c:h val="0.623893805309734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Державний архів Запорізької області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9361042984381052E-4"/>
                  <c:y val="-2.17082347465187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1695851451404396E-3"/>
                  <c:y val="-2.493792407483634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845230411772298E-4"/>
                  <c:y val="1.86416353128272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6202831203476617E-2"/>
                  <c:y val="4.433497536945812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5762015403812227E-2"/>
                  <c:y val="-6.969667584655366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1" i="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564</c:v>
                </c:pt>
                <c:pt idx="1">
                  <c:v>580</c:v>
                </c:pt>
                <c:pt idx="2">
                  <c:v>530</c:v>
                </c:pt>
                <c:pt idx="3">
                  <c:v>665</c:v>
                </c:pt>
                <c:pt idx="4">
                  <c:v>184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Архівні установи райдержадміністрацій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1328686373219744E-3"/>
                  <c:y val="-2.67844536674295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944430101974959E-2"/>
                  <c:y val="-5.51918079205616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0799018975087136E-3"/>
                  <c:y val="1.573018889880144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5630996945054E-3"/>
                  <c:y val="-2.87333695357045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5.3497052622519543E-3"/>
                  <c:y val="2.62092238470191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1" i="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263</c:v>
                </c:pt>
                <c:pt idx="1">
                  <c:v>286</c:v>
                </c:pt>
                <c:pt idx="2">
                  <c:v>227</c:v>
                </c:pt>
                <c:pt idx="3">
                  <c:v>177</c:v>
                </c:pt>
                <c:pt idx="4">
                  <c:v>111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Архівні установи міських рад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341960328729401E-2"/>
                  <c:y val="1.044955587448120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8318058603330321E-3"/>
                  <c:y val="-3.34975369458128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8343659911363535E-2"/>
                  <c:y val="-4.258756448547379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273005053472794E-2"/>
                  <c:y val="-1.96043074716840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6482832064024785E-2"/>
                  <c:y val="-1.211415383421899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1" i="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106</c:v>
                </c:pt>
                <c:pt idx="1">
                  <c:v>74</c:v>
                </c:pt>
                <c:pt idx="2">
                  <c:v>156</c:v>
                </c:pt>
                <c:pt idx="3">
                  <c:v>373</c:v>
                </c:pt>
                <c:pt idx="4">
                  <c:v>165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1261824"/>
        <c:axId val="181263360"/>
      </c:barChart>
      <c:catAx>
        <c:axId val="181261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300" baseline="0"/>
            </a:pPr>
            <a:endParaRPr lang="uk-UA"/>
          </a:p>
        </c:txPr>
        <c:crossAx val="181263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812633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300" baseline="0"/>
            </a:pPr>
            <a:endParaRPr lang="uk-UA"/>
          </a:p>
        </c:txPr>
        <c:crossAx val="181261824"/>
        <c:crosses val="autoZero"/>
        <c:crossBetween val="between"/>
      </c:valAx>
      <c:spPr>
        <a:noFill/>
        <a:ln w="24528">
          <a:noFill/>
        </a:ln>
      </c:spPr>
    </c:plotArea>
    <c:legend>
      <c:legendPos val="r"/>
      <c:layout>
        <c:manualLayout>
          <c:xMode val="edge"/>
          <c:yMode val="edge"/>
          <c:x val="1.1375457262473063E-2"/>
          <c:y val="0.77654921922638454"/>
          <c:w val="0.9131334589887673"/>
          <c:h val="0.22345078077361546"/>
        </c:manualLayout>
      </c:layout>
      <c:overlay val="0"/>
      <c:txPr>
        <a:bodyPr/>
        <a:lstStyle/>
        <a:p>
          <a:pPr>
            <a:defRPr sz="2300" baseline="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738"/>
      </a:pPr>
      <a:endParaRPr lang="uk-UA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37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323185011709602E-2"/>
          <c:y val="2.3504273504273504E-2"/>
          <c:w val="0.92271662763466045"/>
          <c:h val="0.70442926345376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Державний архів Запорізької області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6.7284076537064991E-3"/>
                  <c:y val="-3.36037773186008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1654869242380971E-2"/>
                  <c:y val="-4.72717064662650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9.1537472971318992E-3"/>
                  <c:y val="-1.1477851843007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5748541471176207E-2"/>
                  <c:y val="-5.86588862248443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8686814083472727E-2"/>
                  <c:y val="-8.3420428916849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413</c:v>
                </c:pt>
                <c:pt idx="1">
                  <c:v>456</c:v>
                </c:pt>
                <c:pt idx="2">
                  <c:v>532</c:v>
                </c:pt>
                <c:pt idx="3" formatCode="#,##0">
                  <c:v>604</c:v>
                </c:pt>
                <c:pt idx="4" formatCode="#,##0">
                  <c:v>500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Архівні  установи райдержадміністрацій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1.0227040920403085E-2"/>
                  <c:y val="-8.2719963920348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1488311370405125E-3"/>
                  <c:y val="-2.2363861443094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2723573089633226E-2"/>
                  <c:y val="-4.5370897895507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1494839051854269E-2"/>
                  <c:y val="-7.15065555437948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8360939986127728E-3"/>
                  <c:y val="-6.9495667220440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525</c:v>
                </c:pt>
                <c:pt idx="1">
                  <c:v>741</c:v>
                </c:pt>
                <c:pt idx="2">
                  <c:v>992</c:v>
                </c:pt>
                <c:pt idx="3">
                  <c:v>614</c:v>
                </c:pt>
                <c:pt idx="4">
                  <c:v>520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Архівні відділи міських рад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5276610501407531E-2"/>
                  <c:y val="-7.78533734012211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3663457223287504E-3"/>
                  <c:y val="-3.8574117452150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523866835298438E-2"/>
                  <c:y val="-1.50921549768289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1563175717025955E-3"/>
                  <c:y val="-1.8891010920537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8.5562604544898203E-3"/>
                  <c:y val="-4.6143296962222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1336</c:v>
                </c:pt>
                <c:pt idx="1">
                  <c:v>1608</c:v>
                </c:pt>
                <c:pt idx="2">
                  <c:v>1733</c:v>
                </c:pt>
                <c:pt idx="3">
                  <c:v>1976</c:v>
                </c:pt>
                <c:pt idx="4">
                  <c:v>1532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1097600"/>
        <c:axId val="181099136"/>
        <c:axId val="0"/>
      </c:bar3DChart>
      <c:catAx>
        <c:axId val="181097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 sz="2300" baseline="0"/>
            </a:pPr>
            <a:endParaRPr lang="uk-UA"/>
          </a:p>
        </c:txPr>
        <c:crossAx val="181099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810991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300" baseline="0"/>
            </a:pPr>
            <a:endParaRPr lang="uk-UA"/>
          </a:p>
        </c:txPr>
        <c:crossAx val="181097600"/>
        <c:crosses val="autoZero"/>
        <c:crossBetween val="between"/>
      </c:valAx>
      <c:spPr>
        <a:noFill/>
        <a:ln w="25393">
          <a:noFill/>
        </a:ln>
      </c:spPr>
    </c:plotArea>
    <c:legend>
      <c:legendPos val="b"/>
      <c:layout>
        <c:manualLayout>
          <c:xMode val="edge"/>
          <c:yMode val="edge"/>
          <c:x val="4.9052976214760728E-2"/>
          <c:y val="0.8176481037474056"/>
          <c:w val="0.90814341411207089"/>
          <c:h val="0.17439919834889295"/>
        </c:manualLayout>
      </c:layout>
      <c:overlay val="0"/>
      <c:txPr>
        <a:bodyPr/>
        <a:lstStyle/>
        <a:p>
          <a:pPr>
            <a:defRPr sz="2300" baseline="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uk-UA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view3D>
      <c:rotX val="15"/>
      <c:hPercent val="37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323185011709602E-2"/>
          <c:y val="2.3504273504273504E-2"/>
          <c:w val="0.92271662763466045"/>
          <c:h val="0.70442926345376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Державний архів Запорізької області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1377340785769658E-3"/>
                  <c:y val="-3.12659631748252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5903573905593408E-2"/>
                  <c:y val="-4.72512736024887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9724001468728325E-3"/>
                  <c:y val="-5.5870383374490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4453204683611439E-2"/>
                  <c:y val="-3.15817999083449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8686814083472727E-2"/>
                  <c:y val="-8.3420428916849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1" i="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714</c:v>
                </c:pt>
                <c:pt idx="1">
                  <c:v>606</c:v>
                </c:pt>
                <c:pt idx="2" formatCode="#,##0">
                  <c:v>584</c:v>
                </c:pt>
                <c:pt idx="3">
                  <c:v>648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Архівні  установи райдержадміністрацій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679592835869609E-2"/>
                  <c:y val="-4.76514179945945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985883888866223E-2"/>
                  <c:y val="-8.3126441078526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251315735792094E-3"/>
                  <c:y val="-7.34057092879736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3134919015952022E-3"/>
                  <c:y val="-3.6439406218155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8360939986127728E-3"/>
                  <c:y val="-2.27393521854721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1" i="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1619</c:v>
                </c:pt>
                <c:pt idx="1">
                  <c:v>1469</c:v>
                </c:pt>
                <c:pt idx="2">
                  <c:v>1491</c:v>
                </c:pt>
                <c:pt idx="3">
                  <c:v>1270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Архівні відділи міських рад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6934641589490434E-2"/>
                  <c:y val="-3.06253652834599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3159091836318384E-2"/>
                  <c:y val="-5.4938835770528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1953918648769938E-2"/>
                  <c:y val="-4.78335506353577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5586369385174099E-2"/>
                  <c:y val="-5.4241613020223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7053669780914691E-2"/>
                  <c:y val="-6.01702211299447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1" i="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228</c:v>
                </c:pt>
                <c:pt idx="1">
                  <c:v>153</c:v>
                </c:pt>
                <c:pt idx="2">
                  <c:v>568</c:v>
                </c:pt>
                <c:pt idx="3">
                  <c:v>391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9001984"/>
        <c:axId val="179024256"/>
        <c:axId val="0"/>
      </c:bar3DChart>
      <c:catAx>
        <c:axId val="179001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 sz="2300" baseline="0"/>
            </a:pPr>
            <a:endParaRPr lang="uk-UA"/>
          </a:p>
        </c:txPr>
        <c:crossAx val="179024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90242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300" baseline="0"/>
            </a:pPr>
            <a:endParaRPr lang="uk-UA"/>
          </a:p>
        </c:txPr>
        <c:crossAx val="179001984"/>
        <c:crosses val="autoZero"/>
        <c:crossBetween val="between"/>
      </c:valAx>
      <c:spPr>
        <a:noFill/>
        <a:ln w="25393">
          <a:noFill/>
        </a:ln>
      </c:spPr>
    </c:plotArea>
    <c:legend>
      <c:legendPos val="b"/>
      <c:layout>
        <c:manualLayout>
          <c:xMode val="edge"/>
          <c:yMode val="edge"/>
          <c:x val="4.9052976214760728E-2"/>
          <c:y val="0.80362121888475224"/>
          <c:w val="0.90814341411207089"/>
          <c:h val="0.17439919834889295"/>
        </c:manualLayout>
      </c:layout>
      <c:overlay val="0"/>
      <c:txPr>
        <a:bodyPr/>
        <a:lstStyle/>
        <a:p>
          <a:pPr>
            <a:defRPr sz="2300" baseline="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798"/>
      </a:pPr>
      <a:endParaRPr lang="uk-UA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hPercent val="37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323185011709602E-2"/>
          <c:y val="2.3504273504273504E-2"/>
          <c:w val="0.92271662763466045"/>
          <c:h val="0.70442926345376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Державний архів Запорізької області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433070866141732E-3"/>
                  <c:y val="-5.69887513777230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938354208314635E-3"/>
                  <c:y val="-2.38760774423945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0449084084696667E-2"/>
                  <c:y val="-2.080599364004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4453204683611439E-2"/>
                  <c:y val="-3.15817999083449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8686814083472727E-2"/>
                  <c:y val="-8.3420428916849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1820</c:v>
                </c:pt>
                <c:pt idx="1">
                  <c:v>2893</c:v>
                </c:pt>
                <c:pt idx="2" formatCode="0">
                  <c:v>2751</c:v>
                </c:pt>
                <c:pt idx="3" formatCode="0">
                  <c:v>2251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Архівні  установи райдержадміністрацій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2030108930684189E-3"/>
                  <c:y val="-7.1015908274322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5091999510423884E-3"/>
                  <c:y val="-7.37806449666356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592489086532672E-2"/>
                  <c:y val="-8.27513214275004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3134919015952022E-3"/>
                  <c:y val="-3.6439406218155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8360939986127728E-3"/>
                  <c:y val="-2.27393521854721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467</c:v>
                </c:pt>
                <c:pt idx="1">
                  <c:v>415</c:v>
                </c:pt>
                <c:pt idx="2">
                  <c:v>502</c:v>
                </c:pt>
                <c:pt idx="3">
                  <c:v>293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Архівні відділи міських рад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276610501407531E-2"/>
                  <c:y val="-7.78533734012211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433703235282118E-2"/>
                  <c:y val="-1.51959760143950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3425196850393703E-3"/>
                  <c:y val="-1.0416342609423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5586369385174099E-2"/>
                  <c:y val="-5.4241613020223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7053669780914691E-2"/>
                  <c:y val="-6.01702211299447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7417</c:v>
                </c:pt>
                <c:pt idx="1">
                  <c:v>8802</c:v>
                </c:pt>
                <c:pt idx="2">
                  <c:v>8618</c:v>
                </c:pt>
                <c:pt idx="3">
                  <c:v>6351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648064"/>
        <c:axId val="38662144"/>
        <c:axId val="0"/>
      </c:bar3DChart>
      <c:catAx>
        <c:axId val="38648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 sz="2300" baseline="0"/>
            </a:pPr>
            <a:endParaRPr lang="uk-UA"/>
          </a:p>
        </c:txPr>
        <c:crossAx val="38662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8662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300" baseline="0"/>
            </a:pPr>
            <a:endParaRPr lang="uk-UA"/>
          </a:p>
        </c:txPr>
        <c:crossAx val="38648064"/>
        <c:crosses val="autoZero"/>
        <c:crossBetween val="between"/>
      </c:valAx>
      <c:spPr>
        <a:noFill/>
        <a:ln w="25393">
          <a:noFill/>
        </a:ln>
      </c:spPr>
    </c:plotArea>
    <c:legend>
      <c:legendPos val="b"/>
      <c:layout>
        <c:manualLayout>
          <c:xMode val="edge"/>
          <c:yMode val="edge"/>
          <c:x val="5.5529660152584551E-2"/>
          <c:y val="0.80362121888475224"/>
          <c:w val="0.90814341411207089"/>
          <c:h val="0.17439919834889295"/>
        </c:manualLayout>
      </c:layout>
      <c:overlay val="0"/>
      <c:txPr>
        <a:bodyPr/>
        <a:lstStyle/>
        <a:p>
          <a:pPr>
            <a:defRPr sz="2300" baseline="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180947425094045E-2"/>
          <c:y val="5.6283673433803916E-2"/>
          <c:w val="0.85079365079365077"/>
          <c:h val="0.6530612244897958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Державний архів Запорізької області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444044673903405E-2"/>
                  <c:y val="-1.341630475748775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690244289730868E-2"/>
                  <c:y val="-7.80415126116010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243869249928682E-2"/>
                  <c:y val="-4.74284723101300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829939807300751E-2"/>
                  <c:y val="-6.78375495917517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030803682088959E-2"/>
                  <c:y val="-6.273471337191428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500" b="1" i="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2078524</c:v>
                </c:pt>
                <c:pt idx="1">
                  <c:v>2104988</c:v>
                </c:pt>
                <c:pt idx="2">
                  <c:v>2122323</c:v>
                </c:pt>
                <c:pt idx="3">
                  <c:v>2140493</c:v>
                </c:pt>
                <c:pt idx="4">
                  <c:v>2152519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Архівні установи райдержадміністрацій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1487652209199582"/>
                  <c:y val="-2.840953186170520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2487354903417225"/>
                  <c:y val="-1.7424629115727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2330850664702976"/>
                  <c:y val="-2.77691831947620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312871185522542"/>
                  <c:y val="-2.725892137660262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2265607673497446"/>
                  <c:y val="-2.712883452781892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500" b="1" i="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126014</c:v>
                </c:pt>
                <c:pt idx="1">
                  <c:v>125072</c:v>
                </c:pt>
                <c:pt idx="2">
                  <c:v>128168</c:v>
                </c:pt>
                <c:pt idx="3">
                  <c:v>125228</c:v>
                </c:pt>
                <c:pt idx="4">
                  <c:v>128675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Архівні  установи міських рад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0214053407155856E-3"/>
                  <c:y val="-3.444809141218113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5609667778326357E-3"/>
                  <c:y val="-3.39379787321799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25525890049629E-3"/>
                  <c:y val="-3.087667470203291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209820369590711E-2"/>
                  <c:y val="-3.54684318963757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91614156843174E-2"/>
                  <c:y val="-2.22032171755582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500" b="1" i="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31431</c:v>
                </c:pt>
                <c:pt idx="1">
                  <c:v>35913</c:v>
                </c:pt>
                <c:pt idx="2">
                  <c:v>34394</c:v>
                </c:pt>
                <c:pt idx="3">
                  <c:v>35229</c:v>
                </c:pt>
                <c:pt idx="4">
                  <c:v>36033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922880"/>
        <c:axId val="38932864"/>
      </c:barChart>
      <c:catAx>
        <c:axId val="389228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300" baseline="0"/>
            </a:pPr>
            <a:endParaRPr lang="uk-UA"/>
          </a:p>
        </c:txPr>
        <c:crossAx val="38932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8932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300" baseline="0"/>
            </a:pPr>
            <a:endParaRPr lang="uk-UA"/>
          </a:p>
        </c:txPr>
        <c:crossAx val="38922880"/>
        <c:crosses val="autoZero"/>
        <c:crossBetween val="between"/>
      </c:valAx>
      <c:spPr>
        <a:noFill/>
        <a:ln w="25405">
          <a:noFill/>
        </a:ln>
      </c:spPr>
    </c:plotArea>
    <c:legend>
      <c:legendPos val="b"/>
      <c:layout>
        <c:manualLayout>
          <c:xMode val="edge"/>
          <c:yMode val="edge"/>
          <c:x val="6.5839135590284717E-2"/>
          <c:y val="0.79951859676077075"/>
          <c:w val="0.86832172881943048"/>
          <c:h val="0.18745568998997075"/>
        </c:manualLayout>
      </c:layout>
      <c:overlay val="0"/>
      <c:txPr>
        <a:bodyPr/>
        <a:lstStyle/>
        <a:p>
          <a:pPr>
            <a:defRPr sz="2400" baseline="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>
        <c:manualLayout>
          <c:layoutTarget val="inner"/>
          <c:xMode val="edge"/>
          <c:yMode val="edge"/>
          <c:x val="9.2063492063492069E-2"/>
          <c:y val="4.8997772828507792E-2"/>
          <c:w val="0.8936507936507937"/>
          <c:h val="0.642042196648495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Державний архів Запорізької області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766606812635711E-2"/>
                  <c:y val="-4.507203722822318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1301019855768769E-3"/>
                  <c:y val="-9.262472327945308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6954177897574125E-3"/>
                  <c:y val="-7.40686648039962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5152510229388665E-3"/>
                  <c:y val="2.16474310574191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1235674679765124E-2"/>
                  <c:y val="1.344078565521775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000" b="1" i="0" baseline="0">
                    <a:latin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15928</c:v>
                </c:pt>
                <c:pt idx="1">
                  <c:v>15099</c:v>
                </c:pt>
                <c:pt idx="2">
                  <c:v>17262</c:v>
                </c:pt>
                <c:pt idx="3">
                  <c:v>18096</c:v>
                </c:pt>
                <c:pt idx="4">
                  <c:v>11958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Архівні установи райдержадміністрацій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9089079667454387E-2"/>
                  <c:y val="-3.80377110395447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8609745479324808E-2"/>
                  <c:y val="-4.247862162390991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3215275089662467E-2"/>
                  <c:y val="-5.29649547231253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245140924380787E-2"/>
                  <c:y val="-4.780498328119943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947884922702922E-2"/>
                  <c:y val="-8.21502791603104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000" b="1" i="0" baseline="0">
                    <a:latin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10306</c:v>
                </c:pt>
                <c:pt idx="1">
                  <c:v>10004</c:v>
                </c:pt>
                <c:pt idx="2">
                  <c:v>12748</c:v>
                </c:pt>
                <c:pt idx="3">
                  <c:v>9362</c:v>
                </c:pt>
                <c:pt idx="4">
                  <c:v>12303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Архівні  установи міських рад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5575997949275925E-2"/>
                  <c:y val="-7.296608471886219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7536085133920904E-2"/>
                  <c:y val="1.177332285519104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2997538264956274E-2"/>
                  <c:y val="-6.436044809467310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0309124095337239E-2"/>
                  <c:y val="-6.74968249936499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1483116497230299E-2"/>
                  <c:y val="-4.89945813224959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000" b="1" i="0" baseline="0">
                    <a:latin typeface="Times New Roman" pitchFamily="18" charset="0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2380</c:v>
                </c:pt>
                <c:pt idx="1">
                  <c:v>5591</c:v>
                </c:pt>
                <c:pt idx="2">
                  <c:v>2108</c:v>
                </c:pt>
                <c:pt idx="3">
                  <c:v>3029</c:v>
                </c:pt>
                <c:pt idx="4">
                  <c:v>1389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421056"/>
        <c:axId val="39422592"/>
      </c:barChart>
      <c:catAx>
        <c:axId val="39421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300" baseline="0"/>
            </a:pPr>
            <a:endParaRPr lang="uk-UA"/>
          </a:p>
        </c:txPr>
        <c:crossAx val="39422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94225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300" baseline="0"/>
            </a:pPr>
            <a:endParaRPr lang="uk-UA"/>
          </a:p>
        </c:txPr>
        <c:crossAx val="39421056"/>
        <c:crosses val="autoZero"/>
        <c:crossBetween val="between"/>
      </c:valAx>
      <c:spPr>
        <a:noFill/>
        <a:ln w="26138">
          <a:noFill/>
        </a:ln>
      </c:spPr>
    </c:plotArea>
    <c:legend>
      <c:legendPos val="b"/>
      <c:layout>
        <c:manualLayout>
          <c:xMode val="edge"/>
          <c:yMode val="edge"/>
          <c:x val="6.8253996056357472E-2"/>
          <c:y val="0.78493132020469281"/>
          <c:w val="0.83174605702093096"/>
          <c:h val="0.21506867979530719"/>
        </c:manualLayout>
      </c:layout>
      <c:overlay val="0"/>
      <c:txPr>
        <a:bodyPr/>
        <a:lstStyle/>
        <a:p>
          <a:pPr>
            <a:defRPr sz="2400" baseline="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52"/>
      </a:pPr>
      <a:endParaRPr lang="uk-U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8.0952380952380956E-2"/>
          <c:y val="5.3921568627450983E-2"/>
          <c:w val="0.90476190476190477"/>
          <c:h val="0.634803921568627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Державний архів Запорізької області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1513262004248719E-2"/>
                  <c:y val="-2.526498239818343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0950971918571603E-2"/>
                  <c:y val="-6.2084728780474445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0732824288733684E-3"/>
                  <c:y val="-3.91100361078414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7047819596290301E-2"/>
                  <c:y val="-2.095948605306365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9249072739160063E-3"/>
                  <c:y val="-2.37985092660661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50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224</c:v>
                </c:pt>
                <c:pt idx="1">
                  <c:v>137</c:v>
                </c:pt>
                <c:pt idx="2">
                  <c:v>107</c:v>
                </c:pt>
                <c:pt idx="3">
                  <c:v>216</c:v>
                </c:pt>
                <c:pt idx="4">
                  <c:v>321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Архівні установи райдержадміністрацій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1740354918009314E-4"/>
                  <c:y val="-2.30600193768030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727729228316299E-3"/>
                  <c:y val="-1.21604880687478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6530362660725829E-3"/>
                  <c:y val="-4.870467377022091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1435738675973284E-3"/>
                  <c:y val="-5.047599883981152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2144028687467419E-3"/>
                  <c:y val="-3.71855687072589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50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1830</c:v>
                </c:pt>
                <c:pt idx="1">
                  <c:v>1950</c:v>
                </c:pt>
                <c:pt idx="2">
                  <c:v>1920</c:v>
                </c:pt>
                <c:pt idx="3">
                  <c:v>2110</c:v>
                </c:pt>
                <c:pt idx="4">
                  <c:v>4500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Архівні  установи міських рад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1858723268633164E-2"/>
                  <c:y val="-1.187553508280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929722298865053E-2"/>
                  <c:y val="-2.25697092110495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155960628915279E-2"/>
                  <c:y val="-3.005123741232116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162994802858729E-2"/>
                  <c:y val="-2.35652935541087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1686052342116267E-2"/>
                  <c:y val="9.436719583019857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50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800</c:v>
                </c:pt>
                <c:pt idx="1">
                  <c:v>800</c:v>
                </c:pt>
                <c:pt idx="2">
                  <c:v>750</c:v>
                </c:pt>
                <c:pt idx="3">
                  <c:v>800</c:v>
                </c:pt>
                <c:pt idx="4">
                  <c:v>2220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182336"/>
        <c:axId val="39183872"/>
      </c:barChart>
      <c:catAx>
        <c:axId val="39182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300" baseline="0"/>
            </a:pPr>
            <a:endParaRPr lang="uk-UA"/>
          </a:p>
        </c:txPr>
        <c:crossAx val="39183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9183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300" baseline="0"/>
            </a:pPr>
            <a:endParaRPr lang="uk-UA"/>
          </a:p>
        </c:txPr>
        <c:crossAx val="39182336"/>
        <c:crosses val="autoZero"/>
        <c:crossBetween val="between"/>
      </c:valAx>
      <c:spPr>
        <a:noFill/>
        <a:ln w="25398">
          <a:noFill/>
        </a:ln>
      </c:spPr>
    </c:plotArea>
    <c:legend>
      <c:legendPos val="b"/>
      <c:layout>
        <c:manualLayout>
          <c:xMode val="edge"/>
          <c:yMode val="edge"/>
          <c:x val="3.9682504475672932E-2"/>
          <c:y val="0.79141159627773805"/>
          <c:w val="0.93333333333333335"/>
          <c:h val="0.15878978764018137"/>
        </c:manualLayout>
      </c:layout>
      <c:overlay val="0"/>
      <c:txPr>
        <a:bodyPr/>
        <a:lstStyle/>
        <a:p>
          <a:pPr>
            <a:defRPr sz="2400" baseline="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view3D>
      <c:rotX val="15"/>
      <c:hPercent val="37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6513761467889912E-2"/>
          <c:y val="2.0179372197309416E-2"/>
          <c:w val="0.92201834862385323"/>
          <c:h val="0.639013452914798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Державний архів Запорізької області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5653383562962846E-2"/>
                  <c:y val="-5.69553805774278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2810210836963517E-2"/>
                  <c:y val="-2.4435236590523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4654233020611923E-2"/>
                  <c:y val="-1.37774650940453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0763213707775001E-2"/>
                  <c:y val="3.51866319157805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3861011186691861E-2"/>
                  <c:y val="-4.2262029399436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5531</c:v>
                </c:pt>
                <c:pt idx="1">
                  <c:v>4848</c:v>
                </c:pt>
                <c:pt idx="2">
                  <c:v>4722</c:v>
                </c:pt>
                <c:pt idx="3">
                  <c:v>7067</c:v>
                </c:pt>
                <c:pt idx="4">
                  <c:v>4586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Архівні  установи райдержадміністрацій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578110697738815E-3"/>
                  <c:y val="-6.19890751480791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4106533471414117E-2"/>
                  <c:y val="-1.0997764702851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2109984949374E-2"/>
                  <c:y val="2.37031448671415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4228687467469361E-2"/>
                  <c:y val="1.4221109959050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5721160872474885E-2"/>
                  <c:y val="-4.14120338086911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14165</c:v>
                </c:pt>
                <c:pt idx="1">
                  <c:v>10633</c:v>
                </c:pt>
                <c:pt idx="2">
                  <c:v>13792</c:v>
                </c:pt>
                <c:pt idx="3">
                  <c:v>18864</c:v>
                </c:pt>
                <c:pt idx="4">
                  <c:v>11847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Архівні  установи міських рад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2962050372163265E-2"/>
                  <c:y val="-0.102756813852908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1347351525702727E-2"/>
                  <c:y val="-3.2581286655574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6623839473663967E-2"/>
                  <c:y val="-4.13489057083730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4625772722727474E-2"/>
                  <c:y val="-5.1560895696450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1012699446434387E-2"/>
                  <c:y val="-3.7069208987421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5765</c:v>
                </c:pt>
                <c:pt idx="1">
                  <c:v>7473</c:v>
                </c:pt>
                <c:pt idx="2">
                  <c:v>8671</c:v>
                </c:pt>
                <c:pt idx="3">
                  <c:v>12174</c:v>
                </c:pt>
                <c:pt idx="4">
                  <c:v>15321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9355904"/>
        <c:axId val="39357440"/>
        <c:axId val="0"/>
      </c:bar3DChart>
      <c:catAx>
        <c:axId val="39355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 sz="2300" baseline="0"/>
            </a:pPr>
            <a:endParaRPr lang="uk-UA"/>
          </a:p>
        </c:txPr>
        <c:crossAx val="39357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9357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300" baseline="0"/>
            </a:pPr>
            <a:endParaRPr lang="uk-UA"/>
          </a:p>
        </c:txPr>
        <c:crossAx val="3935590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3.6697219488188978E-2"/>
          <c:y val="0.79328227662073147"/>
          <c:w val="0.89564222440944885"/>
          <c:h val="0.19774925984730382"/>
        </c:manualLayout>
      </c:layout>
      <c:overlay val="0"/>
      <c:txPr>
        <a:bodyPr/>
        <a:lstStyle/>
        <a:p>
          <a:pPr>
            <a:defRPr sz="2400" baseline="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view3D>
      <c:rotX val="15"/>
      <c:hPercent val="37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323185011709602E-2"/>
          <c:y val="2.3504273504273504E-2"/>
          <c:w val="0.92271662763466045"/>
          <c:h val="0.5876068376068376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Державний архів Запорізької області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338716448023644E-3"/>
                  <c:y val="-5.58483252411694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7752171749068356E-3"/>
                  <c:y val="-1.91935215337939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274193744183429E-2"/>
                  <c:y val="-2.13420749917414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748891568165178E-2"/>
                  <c:y val="-4.22643197193817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765621459881049E-2"/>
                  <c:y val="-8.2278820389475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50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6366</c:v>
                </c:pt>
                <c:pt idx="1">
                  <c:v>15827</c:v>
                </c:pt>
                <c:pt idx="2">
                  <c:v>9806</c:v>
                </c:pt>
                <c:pt idx="3">
                  <c:v>18391</c:v>
                </c:pt>
                <c:pt idx="4">
                  <c:v>7930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Архівні  установи райдержадміністрацій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793451532738614E-2"/>
                  <c:y val="-1.45193057751450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281322671453634E-2"/>
                  <c:y val="-5.041619982232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955183387050713E-2"/>
                  <c:y val="-4.5368215578972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0888187910959845E-2"/>
                  <c:y val="-1.90959479171373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139716018249049E-2"/>
                  <c:y val="-7.22749754615539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50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5988</c:v>
                </c:pt>
                <c:pt idx="1">
                  <c:v>4280</c:v>
                </c:pt>
                <c:pt idx="2">
                  <c:v>3466</c:v>
                </c:pt>
                <c:pt idx="3">
                  <c:v>4326</c:v>
                </c:pt>
                <c:pt idx="4">
                  <c:v>4273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Архівні відділи міських рад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0823193301759404E-2"/>
                  <c:y val="-2.42669979833027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567858430024117E-2"/>
                  <c:y val="-7.2801169758226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9728698282829635E-2"/>
                  <c:y val="-3.3137406683142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5586369385174099E-2"/>
                  <c:y val="-5.4241613020223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705364980439798E-2"/>
                  <c:y val="-2.6678736493745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50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3631</c:v>
                </c:pt>
                <c:pt idx="1">
                  <c:v>5746</c:v>
                </c:pt>
                <c:pt idx="2">
                  <c:v>5747</c:v>
                </c:pt>
                <c:pt idx="3">
                  <c:v>4804</c:v>
                </c:pt>
                <c:pt idx="4">
                  <c:v>2776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9466368"/>
        <c:axId val="74658560"/>
        <c:axId val="0"/>
      </c:bar3DChart>
      <c:catAx>
        <c:axId val="49466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 sz="2300" baseline="0"/>
            </a:pPr>
            <a:endParaRPr lang="uk-UA"/>
          </a:p>
        </c:txPr>
        <c:crossAx val="74658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46585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300" baseline="0"/>
            </a:pPr>
            <a:endParaRPr lang="uk-UA"/>
          </a:p>
        </c:txPr>
        <c:crossAx val="49466368"/>
        <c:crosses val="autoZero"/>
        <c:crossBetween val="between"/>
      </c:valAx>
      <c:spPr>
        <a:noFill/>
        <a:ln w="25391">
          <a:noFill/>
        </a:ln>
      </c:spPr>
    </c:plotArea>
    <c:legend>
      <c:legendPos val="b"/>
      <c:layout>
        <c:manualLayout>
          <c:xMode val="edge"/>
          <c:yMode val="edge"/>
          <c:x val="6.4596998190760133E-2"/>
          <c:y val="0.70142315075580874"/>
          <c:w val="0.75270300435746496"/>
          <c:h val="0.22630873030705098"/>
        </c:manualLayout>
      </c:layout>
      <c:overlay val="0"/>
      <c:txPr>
        <a:bodyPr/>
        <a:lstStyle/>
        <a:p>
          <a:pPr>
            <a:defRPr sz="2400" baseline="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798"/>
      </a:pPr>
      <a:endParaRPr lang="uk-UA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hPercent val="33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1705170517051702E-2"/>
          <c:y val="2.2727272727272728E-2"/>
          <c:w val="0.93509350935093505"/>
          <c:h val="0.64646464646464652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Державний архів Запорізької області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8.0394736842105269E-3"/>
                  <c:y val="7.574803149606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407998342312474E-2"/>
                  <c:y val="6.6624944287624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692084542063821E-2"/>
                  <c:y val="6.67190982023473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1442188147534192E-3"/>
                  <c:y val="6.4360607636309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144322420223885E-2"/>
                  <c:y val="6.54273139206655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500" b="1" i="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160</c:v>
                </c:pt>
                <c:pt idx="1">
                  <c:v>155</c:v>
                </c:pt>
                <c:pt idx="2">
                  <c:v>151</c:v>
                </c:pt>
                <c:pt idx="3">
                  <c:v>148</c:v>
                </c:pt>
                <c:pt idx="4">
                  <c:v>146</c:v>
                </c:pt>
              </c:numCache>
            </c:numRef>
          </c:val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Архівні  установи міських рад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1203170327393311E-2"/>
                  <c:y val="8.3037995840142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4242644011604303E-3"/>
                  <c:y val="7.2568340514039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7236842105263157E-3"/>
                  <c:y val="7.29234140543752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0602983837546621E-3"/>
                  <c:y val="7.10652206210072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0387484459179442E-3"/>
                  <c:y val="7.14028376169959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500" b="1" i="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182</c:v>
                </c:pt>
                <c:pt idx="1">
                  <c:v>168</c:v>
                </c:pt>
                <c:pt idx="2">
                  <c:v>163</c:v>
                </c:pt>
                <c:pt idx="3">
                  <c:v>159</c:v>
                </c:pt>
                <c:pt idx="4">
                  <c:v>157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Архівні установи райдержадміністрацій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60816411106507E-2"/>
                  <c:y val="0.159271839251225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997513468711148E-2"/>
                  <c:y val="0.150198336057049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875984251968505E-2"/>
                  <c:y val="0.163378212746991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665561541649399E-2"/>
                  <c:y val="0.161019722180953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202445089100705E-2"/>
                  <c:y val="0.161524104887832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500" b="1" i="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937</c:v>
                </c:pt>
                <c:pt idx="1">
                  <c:v>935</c:v>
                </c:pt>
                <c:pt idx="2">
                  <c:v>912</c:v>
                </c:pt>
                <c:pt idx="3">
                  <c:v>882</c:v>
                </c:pt>
                <c:pt idx="4">
                  <c:v>852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4514176"/>
        <c:axId val="154515712"/>
        <c:axId val="49439616"/>
      </c:bar3DChart>
      <c:catAx>
        <c:axId val="154514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 sz="2300" baseline="0"/>
            </a:pPr>
            <a:endParaRPr lang="uk-UA"/>
          </a:p>
        </c:txPr>
        <c:crossAx val="154515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45157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300" baseline="0"/>
            </a:pPr>
            <a:endParaRPr lang="uk-UA"/>
          </a:p>
        </c:txPr>
        <c:crossAx val="154514176"/>
        <c:crosses val="autoZero"/>
        <c:crossBetween val="between"/>
      </c:valAx>
      <c:serAx>
        <c:axId val="49439616"/>
        <c:scaling>
          <c:orientation val="minMax"/>
        </c:scaling>
        <c:delete val="1"/>
        <c:axPos val="b"/>
        <c:majorTickMark val="out"/>
        <c:minorTickMark val="none"/>
        <c:tickLblPos val="nextTo"/>
        <c:crossAx val="154515712"/>
        <c:crosses val="autoZero"/>
      </c:serAx>
      <c:spPr>
        <a:noFill/>
        <a:ln w="25389">
          <a:noFill/>
        </a:ln>
      </c:spPr>
    </c:plotArea>
    <c:legend>
      <c:legendPos val="r"/>
      <c:layout>
        <c:manualLayout>
          <c:xMode val="edge"/>
          <c:yMode val="edge"/>
          <c:x val="9.9009872286674225E-2"/>
          <c:y val="0.75757584188902183"/>
          <c:w val="0.81958191616580478"/>
          <c:h val="0.24242415811097817"/>
        </c:manualLayout>
      </c:layout>
      <c:overlay val="0"/>
      <c:txPr>
        <a:bodyPr/>
        <a:lstStyle/>
        <a:p>
          <a:pPr>
            <a:defRPr sz="2400" baseline="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uk-UA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441460794844254"/>
          <c:y val="2.1568627450980392E-2"/>
          <c:w val="0.77336197636949522"/>
          <c:h val="0.6686274509803921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Державний архів Запорізької області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102992996041241E-2"/>
                  <c:y val="1.71135043027202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530082220385436E-3"/>
                  <c:y val="1.405045458863295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7683908295993388E-2"/>
                  <c:y val="1.723765473416586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5010223169617611E-4"/>
                  <c:y val="1.41744216368711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Mode val="edge"/>
                  <c:yMode val="edge"/>
                  <c:x val="0.51664876476906552"/>
                  <c:y val="0.4098039215686274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1" i="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Всього</c:v>
                </c:pt>
                <c:pt idx="1">
                  <c:v>Державної</c:v>
                </c:pt>
                <c:pt idx="2">
                  <c:v>Комунальної</c:v>
                </c:pt>
                <c:pt idx="3">
                  <c:v>Приватної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96</c:v>
                </c:pt>
                <c:pt idx="1">
                  <c:v>59</c:v>
                </c:pt>
                <c:pt idx="2">
                  <c:v>19</c:v>
                </c:pt>
                <c:pt idx="3">
                  <c:v>18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Архівні  установи міських рад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767955801104975E-2"/>
                  <c:y val="1.63027671425705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933701657458563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1" i="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Всього</c:v>
                </c:pt>
                <c:pt idx="1">
                  <c:v>Державної</c:v>
                </c:pt>
                <c:pt idx="2">
                  <c:v>Комунальної</c:v>
                </c:pt>
                <c:pt idx="3">
                  <c:v>Приватної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150</c:v>
                </c:pt>
                <c:pt idx="1">
                  <c:v>59</c:v>
                </c:pt>
                <c:pt idx="2">
                  <c:v>72</c:v>
                </c:pt>
                <c:pt idx="3">
                  <c:v>19</c:v>
                </c:pt>
              </c:numCache>
            </c:numRef>
          </c:val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Архівні установи райдержадміністрацій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5657156800483614E-3"/>
                  <c:y val="-2.578292457971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9412259916021672E-3"/>
                  <c:y val="-2.5292680138457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9842035125910439E-3"/>
                  <c:y val="-2.28416513834741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5298212032888153E-3"/>
                  <c:y val="-5.3456204972545697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Mode val="edge"/>
                  <c:yMode val="edge"/>
                  <c:x val="0.54887218045112784"/>
                  <c:y val="0.3509803921568627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1" i="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Всього</c:v>
                </c:pt>
                <c:pt idx="1">
                  <c:v>Державної</c:v>
                </c:pt>
                <c:pt idx="2">
                  <c:v>Комунальної</c:v>
                </c:pt>
                <c:pt idx="3">
                  <c:v>Приватної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841</c:v>
                </c:pt>
                <c:pt idx="1">
                  <c:v>220</c:v>
                </c:pt>
                <c:pt idx="2">
                  <c:v>573</c:v>
                </c:pt>
                <c:pt idx="3">
                  <c:v>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4672896"/>
        <c:axId val="84674432"/>
      </c:barChart>
      <c:catAx>
        <c:axId val="846728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300" baseline="0"/>
            </a:pPr>
            <a:endParaRPr lang="uk-UA"/>
          </a:p>
        </c:txPr>
        <c:crossAx val="84674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67443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300" baseline="0"/>
            </a:pPr>
            <a:endParaRPr lang="uk-UA"/>
          </a:p>
        </c:txPr>
        <c:crossAx val="84672896"/>
        <c:crosses val="autoZero"/>
        <c:crossBetween val="between"/>
      </c:valAx>
      <c:spPr>
        <a:noFill/>
        <a:ln w="25393">
          <a:noFill/>
        </a:ln>
      </c:spPr>
    </c:plotArea>
    <c:legend>
      <c:legendPos val="b"/>
      <c:layout>
        <c:manualLayout>
          <c:xMode val="edge"/>
          <c:yMode val="edge"/>
          <c:x val="0.14393124772446922"/>
          <c:y val="0.78431371471236255"/>
          <c:w val="0.8378088608489157"/>
          <c:h val="0.21176475977152065"/>
        </c:manualLayout>
      </c:layout>
      <c:overlay val="0"/>
      <c:txPr>
        <a:bodyPr/>
        <a:lstStyle/>
        <a:p>
          <a:pPr>
            <a:defRPr sz="2400" baseline="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view3D>
      <c:rotX val="15"/>
      <c:hPercent val="37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9008168028004666E-2"/>
          <c:y val="2.3923444976076555E-2"/>
          <c:w val="0.93815635939323216"/>
          <c:h val="0.67703349282296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Державний архів Запорізької області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298002843984124E-2"/>
                  <c:y val="-9.59175768351536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84162828703016E-2"/>
                  <c:y val="-2.2046725268384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4717617844939194E-2"/>
                  <c:y val="-2.1018542037084075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1522592694781076E-2"/>
                  <c:y val="-7.64931730172883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6739817900120976E-3"/>
                  <c:y val="-3.8312546855713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1" i="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109</c:v>
                </c:pt>
                <c:pt idx="1">
                  <c:v>104</c:v>
                </c:pt>
                <c:pt idx="2">
                  <c:v>109</c:v>
                </c:pt>
                <c:pt idx="3">
                  <c:v>120</c:v>
                </c:pt>
                <c:pt idx="4">
                  <c:v>43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Архівні установи райдержадміністрацій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3079355646581917E-2"/>
                  <c:y val="4.8387096774193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5370142411443899E-2"/>
                  <c:y val="4.8387096774193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2228495023027783E-3"/>
                  <c:y val="-3.67955719244771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5965150582592271E-3"/>
                  <c:y val="-4.7088918193026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404079207080345E-2"/>
                  <c:y val="-5.49241395255749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1" i="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253</c:v>
                </c:pt>
                <c:pt idx="1">
                  <c:v>289</c:v>
                </c:pt>
                <c:pt idx="2">
                  <c:v>249</c:v>
                </c:pt>
                <c:pt idx="3">
                  <c:v>195</c:v>
                </c:pt>
                <c:pt idx="4">
                  <c:v>174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Архівні  установи міських рад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233928306131545E-2"/>
                  <c:y val="-2.50838520912120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161873633720313E-2"/>
                  <c:y val="-1.77821522309710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294564594520025E-2"/>
                  <c:y val="-4.94001340383684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3846913003799052E-2"/>
                  <c:y val="-3.8104598182584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3418723602945857E-2"/>
                  <c:y val="-4.28353437063500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1" i="0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96</c:v>
                </c:pt>
                <c:pt idx="1">
                  <c:v>109</c:v>
                </c:pt>
                <c:pt idx="2">
                  <c:v>128</c:v>
                </c:pt>
                <c:pt idx="3">
                  <c:v>89</c:v>
                </c:pt>
                <c:pt idx="4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4656768"/>
        <c:axId val="154658304"/>
        <c:axId val="0"/>
      </c:bar3DChart>
      <c:catAx>
        <c:axId val="154656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 sz="2300" baseline="0"/>
            </a:pPr>
            <a:endParaRPr lang="uk-UA"/>
          </a:p>
        </c:txPr>
        <c:crossAx val="154658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46583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300" baseline="0"/>
            </a:pPr>
            <a:endParaRPr lang="uk-UA"/>
          </a:p>
        </c:txPr>
        <c:crossAx val="154656768"/>
        <c:crosses val="autoZero"/>
        <c:crossBetween val="between"/>
      </c:valAx>
      <c:spPr>
        <a:noFill/>
        <a:ln w="25390">
          <a:noFill/>
        </a:ln>
      </c:spPr>
    </c:plotArea>
    <c:legend>
      <c:legendPos val="b"/>
      <c:layout>
        <c:manualLayout>
          <c:xMode val="edge"/>
          <c:yMode val="edge"/>
          <c:x val="7.4679074206633264E-2"/>
          <c:y val="0.81224517727363288"/>
          <c:w val="0.87164527161377559"/>
          <c:h val="0.18775482272636712"/>
        </c:manualLayout>
      </c:layout>
      <c:overlay val="0"/>
      <c:txPr>
        <a:bodyPr/>
        <a:lstStyle/>
        <a:p>
          <a:pPr>
            <a:defRPr sz="2400" baseline="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uk-UA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2722C7-CE8E-4857-9DD2-8E7895C8EADF}" type="doc">
      <dgm:prSet loTypeId="urn:microsoft.com/office/officeart/2005/8/layout/radial4" loCatId="relationship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78865E13-B7A6-4350-804C-BF25AFDED1B9}">
      <dgm:prSet phldrT="[Текст]" custT="1"/>
      <dgm:spPr/>
      <dgm:t>
        <a:bodyPr/>
        <a:lstStyle/>
        <a:p>
          <a:r>
            <a:rPr lang="uk-UA" sz="2800" b="1" dirty="0" smtClean="0">
              <a:latin typeface="Arial Narrow" panose="020B0606020202030204" pitchFamily="34" charset="0"/>
              <a:cs typeface="Arial" panose="020B0604020202020204" pitchFamily="34" charset="0"/>
            </a:rPr>
            <a:t>Семінар</a:t>
          </a:r>
          <a:r>
            <a:rPr lang="ru-RU" sz="2800" b="1" smtClean="0">
              <a:latin typeface="Arial Narrow" panose="020B0606020202030204" pitchFamily="34" charset="0"/>
              <a:cs typeface="Arial" panose="020B0604020202020204" pitchFamily="34" charset="0"/>
            </a:rPr>
            <a:t>и</a:t>
          </a:r>
          <a:endParaRPr lang="ru-RU" sz="2800" b="1" dirty="0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6E98D493-0BCB-4FFC-8019-3D2368123E0A}" type="parTrans" cxnId="{7C15ADC0-B129-471B-B7F8-B626CF537A23}">
      <dgm:prSet/>
      <dgm:spPr/>
      <dgm:t>
        <a:bodyPr/>
        <a:lstStyle/>
        <a:p>
          <a:endParaRPr lang="ru-RU" sz="1800" b="1">
            <a:solidFill>
              <a:srgbClr val="000000"/>
            </a:solidFill>
          </a:endParaRPr>
        </a:p>
      </dgm:t>
    </dgm:pt>
    <dgm:pt modelId="{2613DC14-B66A-44C4-91C2-47ADDEEE857A}" type="sibTrans" cxnId="{7C15ADC0-B129-471B-B7F8-B626CF537A23}">
      <dgm:prSet/>
      <dgm:spPr/>
      <dgm:t>
        <a:bodyPr/>
        <a:lstStyle/>
        <a:p>
          <a:endParaRPr lang="ru-RU" sz="1800" b="1">
            <a:solidFill>
              <a:srgbClr val="000000"/>
            </a:solidFill>
          </a:endParaRPr>
        </a:p>
      </dgm:t>
    </dgm:pt>
    <dgm:pt modelId="{372DDE65-E667-417B-A77E-88E8AC377DB5}">
      <dgm:prSet phldrT="[Текст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uk-UA" sz="2400" dirty="0" smtClean="0">
              <a:solidFill>
                <a:schemeClr val="tx1"/>
              </a:solidFill>
            </a:rPr>
            <a:t>Працівники Державного архіву Запорізької області</a:t>
          </a:r>
          <a:r>
            <a:rPr lang="uk-UA" sz="2400" dirty="0" smtClean="0"/>
            <a:t>: провели два тематичних семінари для працівників архівних установ</a:t>
          </a:r>
          <a:endParaRPr lang="ru-RU" sz="2400" b="1" noProof="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071D81FA-2FE7-4812-B557-27275E91A1E3}" type="parTrans" cxnId="{B588A2CC-CF0C-4601-924F-39502CBA51C5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ru-RU" sz="1800" b="1">
            <a:solidFill>
              <a:srgbClr val="000000"/>
            </a:solidFill>
          </a:endParaRPr>
        </a:p>
      </dgm:t>
    </dgm:pt>
    <dgm:pt modelId="{FE874F4C-AF30-4FD1-B7DC-E81956159CB8}" type="sibTrans" cxnId="{B588A2CC-CF0C-4601-924F-39502CBA51C5}">
      <dgm:prSet/>
      <dgm:spPr/>
      <dgm:t>
        <a:bodyPr/>
        <a:lstStyle/>
        <a:p>
          <a:endParaRPr lang="ru-RU" sz="1800" b="1">
            <a:solidFill>
              <a:srgbClr val="000000"/>
            </a:solidFill>
          </a:endParaRPr>
        </a:p>
      </dgm:t>
    </dgm:pt>
    <dgm:pt modelId="{F25A6E04-6F3F-4D15-A47C-F4B0F4CB489B}">
      <dgm:prSet phldrT="[Текст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sz="2400" dirty="0" smtClean="0"/>
            <a:t>взяли участь у </a:t>
          </a:r>
          <a:r>
            <a:rPr lang="ru-RU" sz="2400" dirty="0" err="1" smtClean="0"/>
            <a:t>роботі</a:t>
          </a:r>
          <a:r>
            <a:rPr lang="ru-RU" sz="2400" dirty="0" smtClean="0"/>
            <a:t> </a:t>
          </a:r>
          <a:r>
            <a:rPr lang="ru-RU" sz="2400" dirty="0" err="1" smtClean="0"/>
            <a:t>курсів</a:t>
          </a:r>
          <a:r>
            <a:rPr lang="ru-RU" sz="2400" dirty="0" smtClean="0"/>
            <a:t> </a:t>
          </a:r>
          <a:r>
            <a:rPr lang="ru-RU" sz="2400" dirty="0" err="1" smtClean="0"/>
            <a:t>підвищення</a:t>
          </a:r>
          <a:r>
            <a:rPr lang="ru-RU" sz="2400" dirty="0" smtClean="0"/>
            <a:t> </a:t>
          </a:r>
          <a:r>
            <a:rPr lang="ru-RU" sz="2400" dirty="0" err="1" smtClean="0"/>
            <a:t>кваліфікації</a:t>
          </a:r>
          <a:r>
            <a:rPr lang="ru-RU" sz="2400" dirty="0" smtClean="0"/>
            <a:t>, </a:t>
          </a:r>
          <a:r>
            <a:rPr lang="ru-RU" sz="2400" dirty="0" err="1" smtClean="0"/>
            <a:t>які</a:t>
          </a:r>
          <a:r>
            <a:rPr lang="ru-RU" sz="2400" dirty="0" smtClean="0"/>
            <a:t> </a:t>
          </a:r>
          <a:r>
            <a:rPr lang="ru-RU" sz="2400" dirty="0" err="1" smtClean="0"/>
            <a:t>проводилися</a:t>
          </a:r>
          <a:r>
            <a:rPr lang="ru-RU" sz="2400" dirty="0" smtClean="0"/>
            <a:t> </a:t>
          </a:r>
          <a:r>
            <a:rPr lang="uk-UA" sz="2400" dirty="0" smtClean="0"/>
            <a:t>ЗЦППКК</a:t>
          </a:r>
          <a:endParaRPr lang="ru-RU" sz="2400" b="1" noProof="0" dirty="0">
            <a:latin typeface="Arial Narrow" panose="020B0606020202030204" pitchFamily="34" charset="0"/>
          </a:endParaRPr>
        </a:p>
      </dgm:t>
    </dgm:pt>
    <dgm:pt modelId="{F973CEAE-BFFE-4DD9-8724-436954DDB4B3}" type="parTrans" cxnId="{C8B1DE3E-60A3-4EF2-83BB-C4755C1F9D16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ru-RU" sz="1800" b="1">
            <a:solidFill>
              <a:srgbClr val="000000"/>
            </a:solidFill>
          </a:endParaRPr>
        </a:p>
      </dgm:t>
    </dgm:pt>
    <dgm:pt modelId="{2F6388A3-BB55-47BA-9738-B838C50E9262}" type="sibTrans" cxnId="{C8B1DE3E-60A3-4EF2-83BB-C4755C1F9D16}">
      <dgm:prSet/>
      <dgm:spPr/>
      <dgm:t>
        <a:bodyPr/>
        <a:lstStyle/>
        <a:p>
          <a:endParaRPr lang="ru-RU" sz="1800" b="1">
            <a:solidFill>
              <a:srgbClr val="000000"/>
            </a:solidFill>
          </a:endParaRPr>
        </a:p>
      </dgm:t>
    </dgm:pt>
    <dgm:pt modelId="{76390E00-B679-4F23-B2A3-B930BD2B0200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uk-UA" sz="2400" dirty="0" smtClean="0"/>
            <a:t>взяли участь в роботі 10 семінарів, які проводилися ЗЦППКК</a:t>
          </a:r>
          <a:endParaRPr lang="ru-RU" sz="2400" b="1" noProof="0" dirty="0">
            <a:latin typeface="Arial Narrow" panose="020B0606020202030204" pitchFamily="34" charset="0"/>
          </a:endParaRPr>
        </a:p>
      </dgm:t>
    </dgm:pt>
    <dgm:pt modelId="{227A8B26-A493-4365-930A-0CE51803DAC5}" type="parTrans" cxnId="{AB876619-B108-418B-BAF9-3C0CFF23EDE5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ru-RU" sz="1800" b="1">
            <a:solidFill>
              <a:srgbClr val="000000"/>
            </a:solidFill>
          </a:endParaRPr>
        </a:p>
      </dgm:t>
    </dgm:pt>
    <dgm:pt modelId="{B020DCF0-F77E-4B0F-82F6-91442A055A9F}" type="sibTrans" cxnId="{AB876619-B108-418B-BAF9-3C0CFF23EDE5}">
      <dgm:prSet/>
      <dgm:spPr/>
      <dgm:t>
        <a:bodyPr/>
        <a:lstStyle/>
        <a:p>
          <a:endParaRPr lang="ru-RU" sz="1800" b="1">
            <a:solidFill>
              <a:srgbClr val="000000"/>
            </a:solidFill>
          </a:endParaRPr>
        </a:p>
      </dgm:t>
    </dgm:pt>
    <dgm:pt modelId="{BE106258-BB39-4CD7-926C-7A9EE8D96DE0}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uk-UA" sz="2400" dirty="0" smtClean="0"/>
            <a:t>Архівними установами проведено 20 семінарів</a:t>
          </a:r>
          <a:endParaRPr lang="ru-RU" sz="2400" b="1" noProof="0" dirty="0">
            <a:latin typeface="Arial Narrow" panose="020B0606020202030204" pitchFamily="34" charset="0"/>
          </a:endParaRPr>
        </a:p>
      </dgm:t>
    </dgm:pt>
    <dgm:pt modelId="{18C8EEE2-8A0B-4078-9465-237A5133DD44}" type="parTrans" cxnId="{6BA455CD-CEF4-4E8F-AFAC-F28788FF9196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endParaRPr lang="ru-RU" sz="1800" b="1">
            <a:solidFill>
              <a:srgbClr val="000000"/>
            </a:solidFill>
          </a:endParaRPr>
        </a:p>
      </dgm:t>
    </dgm:pt>
    <dgm:pt modelId="{5F1CFE23-5F10-427E-AC0F-4D4E960C83F8}" type="sibTrans" cxnId="{6BA455CD-CEF4-4E8F-AFAC-F28788FF9196}">
      <dgm:prSet/>
      <dgm:spPr/>
      <dgm:t>
        <a:bodyPr/>
        <a:lstStyle/>
        <a:p>
          <a:endParaRPr lang="ru-RU" sz="1800" b="1">
            <a:solidFill>
              <a:srgbClr val="000000"/>
            </a:solidFill>
          </a:endParaRPr>
        </a:p>
      </dgm:t>
    </dgm:pt>
    <dgm:pt modelId="{0E4F61FD-407B-4B28-95F7-E0DE26671AA0}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uk-UA" sz="2400" dirty="0" smtClean="0"/>
            <a:t>Архівні установи прийняли участь у роботі 15 семінарів</a:t>
          </a:r>
          <a:endParaRPr lang="ru-RU" sz="2400" b="1" noProof="0" dirty="0">
            <a:latin typeface="Arial Narrow" panose="020B0606020202030204" pitchFamily="34" charset="0"/>
          </a:endParaRPr>
        </a:p>
      </dgm:t>
    </dgm:pt>
    <dgm:pt modelId="{3F9ED205-63B3-4668-B045-4D517D803D83}" type="parTrans" cxnId="{6D97DCC0-D66E-4392-970A-5F719A401AA9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E71745E1-EDA1-4C78-BBBE-78D3C426DF0A}" type="sibTrans" cxnId="{6D97DCC0-D66E-4392-970A-5F719A401AA9}">
      <dgm:prSet/>
      <dgm:spPr/>
      <dgm:t>
        <a:bodyPr/>
        <a:lstStyle/>
        <a:p>
          <a:endParaRPr lang="ru-RU"/>
        </a:p>
      </dgm:t>
    </dgm:pt>
    <dgm:pt modelId="{72E3166A-A85D-4CD1-884C-AF41AAC3F93B}" type="pres">
      <dgm:prSet presAssocID="{3B2722C7-CE8E-4857-9DD2-8E7895C8EAD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62F4666C-4B36-4979-AABA-D26A336C7F65}" type="pres">
      <dgm:prSet presAssocID="{78865E13-B7A6-4350-804C-BF25AFDED1B9}" presName="centerShape" presStyleLbl="node0" presStyleIdx="0" presStyleCnt="1" custScaleX="100969" custScaleY="25332" custLinFactNeighborX="-8467" custLinFactNeighborY="-25329"/>
      <dgm:spPr/>
      <dgm:t>
        <a:bodyPr/>
        <a:lstStyle/>
        <a:p>
          <a:endParaRPr lang="uk-UA"/>
        </a:p>
      </dgm:t>
    </dgm:pt>
    <dgm:pt modelId="{E4DF4800-4673-4C12-985C-0F2A0FB16475}" type="pres">
      <dgm:prSet presAssocID="{071D81FA-2FE7-4812-B557-27275E91A1E3}" presName="parTrans" presStyleLbl="bgSibTrans2D1" presStyleIdx="0" presStyleCnt="5" custScaleX="82433"/>
      <dgm:spPr/>
      <dgm:t>
        <a:bodyPr/>
        <a:lstStyle/>
        <a:p>
          <a:endParaRPr lang="uk-UA"/>
        </a:p>
      </dgm:t>
    </dgm:pt>
    <dgm:pt modelId="{778953D6-6417-4195-8B8D-B32D362505E6}" type="pres">
      <dgm:prSet presAssocID="{372DDE65-E667-417B-A77E-88E8AC377DB5}" presName="node" presStyleLbl="node1" presStyleIdx="0" presStyleCnt="5" custScaleX="222015" custScaleY="87917" custRadScaleRad="135661" custRadScaleInc="14873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B286886-D3C9-46BE-8929-39F178BEAD8B}" type="pres">
      <dgm:prSet presAssocID="{F973CEAE-BFFE-4DD9-8724-436954DDB4B3}" presName="parTrans" presStyleLbl="bgSibTrans2D1" presStyleIdx="1" presStyleCnt="5" custScaleX="85021" custLinFactNeighborX="-8782" custLinFactNeighborY="3970"/>
      <dgm:spPr/>
      <dgm:t>
        <a:bodyPr/>
        <a:lstStyle/>
        <a:p>
          <a:endParaRPr lang="uk-UA"/>
        </a:p>
      </dgm:t>
    </dgm:pt>
    <dgm:pt modelId="{D2B3B41F-7C33-430E-9DB1-24EEF25195CB}" type="pres">
      <dgm:prSet presAssocID="{F25A6E04-6F3F-4D15-A47C-F4B0F4CB489B}" presName="node" presStyleLbl="node1" presStyleIdx="1" presStyleCnt="5" custScaleX="173528" custScaleY="116149" custRadScaleRad="123364" custRadScaleInc="23231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9179112-85E8-4E60-9A32-01152C477E59}" type="pres">
      <dgm:prSet presAssocID="{227A8B26-A493-4365-930A-0CE51803DAC5}" presName="parTrans" presStyleLbl="bgSibTrans2D1" presStyleIdx="2" presStyleCnt="5"/>
      <dgm:spPr/>
      <dgm:t>
        <a:bodyPr/>
        <a:lstStyle/>
        <a:p>
          <a:endParaRPr lang="uk-UA"/>
        </a:p>
      </dgm:t>
    </dgm:pt>
    <dgm:pt modelId="{262F195E-8E62-4673-AAE7-8854A18B25B8}" type="pres">
      <dgm:prSet presAssocID="{76390E00-B679-4F23-B2A3-B930BD2B0200}" presName="node" presStyleLbl="node1" presStyleIdx="2" presStyleCnt="5" custScaleX="151557" custScaleY="74122" custRadScaleRad="67373" custRadScaleInc="2496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335F25-283B-41A4-B172-B0E7E461497D}" type="pres">
      <dgm:prSet presAssocID="{18C8EEE2-8A0B-4078-9465-237A5133DD44}" presName="parTrans" presStyleLbl="bgSibTrans2D1" presStyleIdx="3" presStyleCnt="5"/>
      <dgm:spPr/>
      <dgm:t>
        <a:bodyPr/>
        <a:lstStyle/>
        <a:p>
          <a:endParaRPr lang="ru-RU"/>
        </a:p>
      </dgm:t>
    </dgm:pt>
    <dgm:pt modelId="{0DA00265-E374-42EE-9F4D-D64E2B80DBFD}" type="pres">
      <dgm:prSet presAssocID="{BE106258-BB39-4CD7-926C-7A9EE8D96DE0}" presName="node" presStyleLbl="node1" presStyleIdx="3" presStyleCnt="5" custScaleX="165829" custScaleY="60433" custRadScaleRad="46644" custRadScaleInc="-3927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B19C43-B0F7-4BE9-9350-D6B9ED06CC4D}" type="pres">
      <dgm:prSet presAssocID="{3F9ED205-63B3-4668-B045-4D517D803D83}" presName="parTrans" presStyleLbl="bgSibTrans2D1" presStyleIdx="4" presStyleCnt="5"/>
      <dgm:spPr/>
      <dgm:t>
        <a:bodyPr/>
        <a:lstStyle/>
        <a:p>
          <a:endParaRPr lang="ru-RU"/>
        </a:p>
      </dgm:t>
    </dgm:pt>
    <dgm:pt modelId="{EA15301C-0100-4915-BF2A-F8A4FEA98AE2}" type="pres">
      <dgm:prSet presAssocID="{0E4F61FD-407B-4B28-95F7-E0DE26671AA0}" presName="node" presStyleLbl="node1" presStyleIdx="4" presStyleCnt="5" custScaleX="123674" custScaleY="84927" custRadScaleRad="122809" custRadScaleInc="-4427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97DCC0-D66E-4392-970A-5F719A401AA9}" srcId="{78865E13-B7A6-4350-804C-BF25AFDED1B9}" destId="{0E4F61FD-407B-4B28-95F7-E0DE26671AA0}" srcOrd="4" destOrd="0" parTransId="{3F9ED205-63B3-4668-B045-4D517D803D83}" sibTransId="{E71745E1-EDA1-4C78-BBBE-78D3C426DF0A}"/>
    <dgm:cxn modelId="{7EA37882-3EBE-489A-95F0-AE7B7CAD2BF5}" type="presOf" srcId="{F973CEAE-BFFE-4DD9-8724-436954DDB4B3}" destId="{0B286886-D3C9-46BE-8929-39F178BEAD8B}" srcOrd="0" destOrd="0" presId="urn:microsoft.com/office/officeart/2005/8/layout/radial4"/>
    <dgm:cxn modelId="{6BA455CD-CEF4-4E8F-AFAC-F28788FF9196}" srcId="{78865E13-B7A6-4350-804C-BF25AFDED1B9}" destId="{BE106258-BB39-4CD7-926C-7A9EE8D96DE0}" srcOrd="3" destOrd="0" parTransId="{18C8EEE2-8A0B-4078-9465-237A5133DD44}" sibTransId="{5F1CFE23-5F10-427E-AC0F-4D4E960C83F8}"/>
    <dgm:cxn modelId="{B588A2CC-CF0C-4601-924F-39502CBA51C5}" srcId="{78865E13-B7A6-4350-804C-BF25AFDED1B9}" destId="{372DDE65-E667-417B-A77E-88E8AC377DB5}" srcOrd="0" destOrd="0" parTransId="{071D81FA-2FE7-4812-B557-27275E91A1E3}" sibTransId="{FE874F4C-AF30-4FD1-B7DC-E81956159CB8}"/>
    <dgm:cxn modelId="{DB160DC4-D469-4E04-A468-432C8741276A}" type="presOf" srcId="{227A8B26-A493-4365-930A-0CE51803DAC5}" destId="{39179112-85E8-4E60-9A32-01152C477E59}" srcOrd="0" destOrd="0" presId="urn:microsoft.com/office/officeart/2005/8/layout/radial4"/>
    <dgm:cxn modelId="{7C15ADC0-B129-471B-B7F8-B626CF537A23}" srcId="{3B2722C7-CE8E-4857-9DD2-8E7895C8EADF}" destId="{78865E13-B7A6-4350-804C-BF25AFDED1B9}" srcOrd="0" destOrd="0" parTransId="{6E98D493-0BCB-4FFC-8019-3D2368123E0A}" sibTransId="{2613DC14-B66A-44C4-91C2-47ADDEEE857A}"/>
    <dgm:cxn modelId="{CF5C7CDA-2099-40B9-BCD2-CE57DFF471FF}" type="presOf" srcId="{3B2722C7-CE8E-4857-9DD2-8E7895C8EADF}" destId="{72E3166A-A85D-4CD1-884C-AF41AAC3F93B}" srcOrd="0" destOrd="0" presId="urn:microsoft.com/office/officeart/2005/8/layout/radial4"/>
    <dgm:cxn modelId="{C8B1DE3E-60A3-4EF2-83BB-C4755C1F9D16}" srcId="{78865E13-B7A6-4350-804C-BF25AFDED1B9}" destId="{F25A6E04-6F3F-4D15-A47C-F4B0F4CB489B}" srcOrd="1" destOrd="0" parTransId="{F973CEAE-BFFE-4DD9-8724-436954DDB4B3}" sibTransId="{2F6388A3-BB55-47BA-9738-B838C50E9262}"/>
    <dgm:cxn modelId="{E9C46D70-B3D5-49E8-99E0-F5E0ADC0E293}" type="presOf" srcId="{0E4F61FD-407B-4B28-95F7-E0DE26671AA0}" destId="{EA15301C-0100-4915-BF2A-F8A4FEA98AE2}" srcOrd="0" destOrd="0" presId="urn:microsoft.com/office/officeart/2005/8/layout/radial4"/>
    <dgm:cxn modelId="{691AF806-4448-4646-94E1-688DB28D1C61}" type="presOf" srcId="{BE106258-BB39-4CD7-926C-7A9EE8D96DE0}" destId="{0DA00265-E374-42EE-9F4D-D64E2B80DBFD}" srcOrd="0" destOrd="0" presId="urn:microsoft.com/office/officeart/2005/8/layout/radial4"/>
    <dgm:cxn modelId="{1072E8F3-02D6-4105-AF61-1848EA60B8FA}" type="presOf" srcId="{78865E13-B7A6-4350-804C-BF25AFDED1B9}" destId="{62F4666C-4B36-4979-AABA-D26A336C7F65}" srcOrd="0" destOrd="0" presId="urn:microsoft.com/office/officeart/2005/8/layout/radial4"/>
    <dgm:cxn modelId="{6FA9039D-D9CD-43CF-8D7F-CC18E7499B24}" type="presOf" srcId="{3F9ED205-63B3-4668-B045-4D517D803D83}" destId="{C5B19C43-B0F7-4BE9-9350-D6B9ED06CC4D}" srcOrd="0" destOrd="0" presId="urn:microsoft.com/office/officeart/2005/8/layout/radial4"/>
    <dgm:cxn modelId="{AB876619-B108-418B-BAF9-3C0CFF23EDE5}" srcId="{78865E13-B7A6-4350-804C-BF25AFDED1B9}" destId="{76390E00-B679-4F23-B2A3-B930BD2B0200}" srcOrd="2" destOrd="0" parTransId="{227A8B26-A493-4365-930A-0CE51803DAC5}" sibTransId="{B020DCF0-F77E-4B0F-82F6-91442A055A9F}"/>
    <dgm:cxn modelId="{FCB186E2-4DC4-4E99-A9A0-96651BF92D6C}" type="presOf" srcId="{F25A6E04-6F3F-4D15-A47C-F4B0F4CB489B}" destId="{D2B3B41F-7C33-430E-9DB1-24EEF25195CB}" srcOrd="0" destOrd="0" presId="urn:microsoft.com/office/officeart/2005/8/layout/radial4"/>
    <dgm:cxn modelId="{6DC84C52-C931-4976-B5E3-6D452805929C}" type="presOf" srcId="{18C8EEE2-8A0B-4078-9465-237A5133DD44}" destId="{43335F25-283B-41A4-B172-B0E7E461497D}" srcOrd="0" destOrd="0" presId="urn:microsoft.com/office/officeart/2005/8/layout/radial4"/>
    <dgm:cxn modelId="{63A4544C-64DA-4944-8ED4-5A82478F0609}" type="presOf" srcId="{071D81FA-2FE7-4812-B557-27275E91A1E3}" destId="{E4DF4800-4673-4C12-985C-0F2A0FB16475}" srcOrd="0" destOrd="0" presId="urn:microsoft.com/office/officeart/2005/8/layout/radial4"/>
    <dgm:cxn modelId="{6F84C25C-EEF6-4CBC-8C81-4B2DCCFFCC2C}" type="presOf" srcId="{372DDE65-E667-417B-A77E-88E8AC377DB5}" destId="{778953D6-6417-4195-8B8D-B32D362505E6}" srcOrd="0" destOrd="0" presId="urn:microsoft.com/office/officeart/2005/8/layout/radial4"/>
    <dgm:cxn modelId="{DDC8B527-DBB7-42C9-A7F3-BF3BCE912F70}" type="presOf" srcId="{76390E00-B679-4F23-B2A3-B930BD2B0200}" destId="{262F195E-8E62-4673-AAE7-8854A18B25B8}" srcOrd="0" destOrd="0" presId="urn:microsoft.com/office/officeart/2005/8/layout/radial4"/>
    <dgm:cxn modelId="{095B4693-C473-4C9C-9E62-78E2A3B4EBC8}" type="presParOf" srcId="{72E3166A-A85D-4CD1-884C-AF41AAC3F93B}" destId="{62F4666C-4B36-4979-AABA-D26A336C7F65}" srcOrd="0" destOrd="0" presId="urn:microsoft.com/office/officeart/2005/8/layout/radial4"/>
    <dgm:cxn modelId="{C916DF7C-3D31-4703-A78E-F435748BB4F8}" type="presParOf" srcId="{72E3166A-A85D-4CD1-884C-AF41AAC3F93B}" destId="{E4DF4800-4673-4C12-985C-0F2A0FB16475}" srcOrd="1" destOrd="0" presId="urn:microsoft.com/office/officeart/2005/8/layout/radial4"/>
    <dgm:cxn modelId="{A643577A-1096-4900-937F-C8A049882073}" type="presParOf" srcId="{72E3166A-A85D-4CD1-884C-AF41AAC3F93B}" destId="{778953D6-6417-4195-8B8D-B32D362505E6}" srcOrd="2" destOrd="0" presId="urn:microsoft.com/office/officeart/2005/8/layout/radial4"/>
    <dgm:cxn modelId="{314B2AEB-082F-4428-98D2-BDD2C7791B53}" type="presParOf" srcId="{72E3166A-A85D-4CD1-884C-AF41AAC3F93B}" destId="{0B286886-D3C9-46BE-8929-39F178BEAD8B}" srcOrd="3" destOrd="0" presId="urn:microsoft.com/office/officeart/2005/8/layout/radial4"/>
    <dgm:cxn modelId="{A440E1B0-68B2-4E24-AB92-86A42005E881}" type="presParOf" srcId="{72E3166A-A85D-4CD1-884C-AF41AAC3F93B}" destId="{D2B3B41F-7C33-430E-9DB1-24EEF25195CB}" srcOrd="4" destOrd="0" presId="urn:microsoft.com/office/officeart/2005/8/layout/radial4"/>
    <dgm:cxn modelId="{2156CAB8-6FE0-4F10-BBE4-A75EC14B1942}" type="presParOf" srcId="{72E3166A-A85D-4CD1-884C-AF41AAC3F93B}" destId="{39179112-85E8-4E60-9A32-01152C477E59}" srcOrd="5" destOrd="0" presId="urn:microsoft.com/office/officeart/2005/8/layout/radial4"/>
    <dgm:cxn modelId="{5B5562A2-B01A-40D1-A4BD-914280A73AB0}" type="presParOf" srcId="{72E3166A-A85D-4CD1-884C-AF41AAC3F93B}" destId="{262F195E-8E62-4673-AAE7-8854A18B25B8}" srcOrd="6" destOrd="0" presId="urn:microsoft.com/office/officeart/2005/8/layout/radial4"/>
    <dgm:cxn modelId="{4E5E3F99-7443-4D65-8842-98691E47B094}" type="presParOf" srcId="{72E3166A-A85D-4CD1-884C-AF41AAC3F93B}" destId="{43335F25-283B-41A4-B172-B0E7E461497D}" srcOrd="7" destOrd="0" presId="urn:microsoft.com/office/officeart/2005/8/layout/radial4"/>
    <dgm:cxn modelId="{5753460A-AE36-4F32-B840-47871912D51D}" type="presParOf" srcId="{72E3166A-A85D-4CD1-884C-AF41AAC3F93B}" destId="{0DA00265-E374-42EE-9F4D-D64E2B80DBFD}" srcOrd="8" destOrd="0" presId="urn:microsoft.com/office/officeart/2005/8/layout/radial4"/>
    <dgm:cxn modelId="{4594E2DC-18F9-4160-BC9A-E2AECFB9D477}" type="presParOf" srcId="{72E3166A-A85D-4CD1-884C-AF41AAC3F93B}" destId="{C5B19C43-B0F7-4BE9-9350-D6B9ED06CC4D}" srcOrd="9" destOrd="0" presId="urn:microsoft.com/office/officeart/2005/8/layout/radial4"/>
    <dgm:cxn modelId="{96448787-4F10-4C9A-BF98-484CACED2A57}" type="presParOf" srcId="{72E3166A-A85D-4CD1-884C-AF41AAC3F93B}" destId="{EA15301C-0100-4915-BF2A-F8A4FEA98AE2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A752DDB-B279-40DB-971A-2373C01AE582}" type="datetimeFigureOut">
              <a:rPr lang="ru-RU"/>
              <a:pPr>
                <a:defRPr/>
              </a:pPr>
              <a:t>03.02.2021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B5B2ACE-F024-4136-894E-0E35A09596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026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14625" y="514350"/>
            <a:ext cx="371475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1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1BC2020-8157-4A38-A14D-19242CF89D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369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8418ABE6-825D-43A3-9A9B-685D51BF2E55}" type="slidenum">
              <a:rPr lang="ru-RU" smtClean="0">
                <a:latin typeface="Arial" charset="0"/>
              </a:rPr>
              <a:pPr eaLnBrk="1" hangingPunct="1"/>
              <a:t>1</a:t>
            </a:fld>
            <a:endParaRPr lang="ru-RU" smtClean="0">
              <a:latin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uk-U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D66E6CE7-30BA-465B-9EC7-6C0BB9F93DA7}" type="slidenum">
              <a:rPr lang="ru-RU" smtClean="0">
                <a:latin typeface="Arial" charset="0"/>
              </a:rPr>
              <a:pPr eaLnBrk="1" hangingPunct="1"/>
              <a:t>3</a:t>
            </a:fld>
            <a:endParaRPr lang="ru-RU" smtClean="0">
              <a:latin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uk-U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uk-UA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517A2E1-F7D9-4C39-AEE7-76D942919DFC}" type="slidenum">
              <a:rPr lang="ru-RU" smtClean="0">
                <a:latin typeface="Arial" charset="0"/>
              </a:rPr>
              <a:pPr eaLnBrk="1" hangingPunct="1"/>
              <a:t>7</a:t>
            </a:fld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E920BA3B-CA62-4C8C-91F9-472F4C232D04}" type="slidenum">
              <a:rPr lang="ru-RU" smtClean="0">
                <a:latin typeface="Arial" charset="0"/>
              </a:rPr>
              <a:pPr eaLnBrk="1" hangingPunct="1"/>
              <a:t>12</a:t>
            </a:fld>
            <a:endParaRPr lang="ru-RU" smtClean="0">
              <a:latin typeface="Arial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A0F2A476-557C-4FB8-8B82-622523F5C64F}" type="slidenum">
              <a:rPr lang="ru-RU" smtClean="0">
                <a:latin typeface="Arial" charset="0"/>
              </a:rPr>
              <a:pPr eaLnBrk="1" hangingPunct="1"/>
              <a:t>13</a:t>
            </a:fld>
            <a:endParaRPr lang="ru-RU" smtClean="0">
              <a:latin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uk-U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1585913" y="3549650"/>
            <a:ext cx="321945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5100638" y="3549650"/>
            <a:ext cx="321945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4918075" y="3525838"/>
            <a:ext cx="50800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95300" y="3699804"/>
            <a:ext cx="899795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95300" y="1433732"/>
            <a:ext cx="899795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82543-F7EB-41AF-9FDF-F4FE6F19AC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285564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D9035-3B7F-47B0-9CE4-C4E493768D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961230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114B0-57D6-40F3-B7FD-66E0726638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862596"/>
      </p:ext>
    </p:extLst>
  </p:cSld>
  <p:clrMapOvr>
    <a:masterClrMapping/>
  </p:clrMapOvr>
  <p:transition spd="slow">
    <p:cov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7821"/>
            <a:ext cx="89154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95303" y="1600206"/>
            <a:ext cx="4381501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5029199" y="1600206"/>
            <a:ext cx="4381501" cy="4530725"/>
          </a:xfrm>
        </p:spPr>
        <p:txBody>
          <a:bodyPr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5A6F0-3CD5-4794-A39D-FB2B9B3B66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227830"/>
      </p:ext>
    </p:extLst>
  </p:cSld>
  <p:clrMapOvr>
    <a:masterClrMapping/>
  </p:clrMapOvr>
  <p:transition spd="slow">
    <p:cov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7821"/>
            <a:ext cx="89154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95300" y="1600206"/>
            <a:ext cx="8915400" cy="4530725"/>
          </a:xfrm>
        </p:spPr>
        <p:txBody>
          <a:bodyPr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C70DA-4C03-4DCD-A2D8-5DFB4CE220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369166"/>
      </p:ext>
    </p:extLst>
  </p:cSld>
  <p:clrMapOvr>
    <a:masterClrMapping/>
  </p:clrMapOvr>
  <p:transition spd="slow">
    <p:cov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7821"/>
            <a:ext cx="89154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8"/>
            <a:ext cx="89154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3941763"/>
            <a:ext cx="89154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9DB98-61C5-401B-A993-B29E238DF0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43404"/>
      </p:ext>
    </p:extLst>
  </p:cSld>
  <p:clrMapOvr>
    <a:masterClrMapping/>
  </p:clrMapOvr>
  <p:transition spd="slow">
    <p:cove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Заголовок, текст и 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7821"/>
            <a:ext cx="89154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95303" y="1600206"/>
            <a:ext cx="4381501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артинка 3"/>
          <p:cNvSpPr>
            <a:spLocks noGrp="1"/>
          </p:cNvSpPr>
          <p:nvPr>
            <p:ph type="clipArt" sz="half" idx="2"/>
          </p:nvPr>
        </p:nvSpPr>
        <p:spPr>
          <a:xfrm>
            <a:off x="5029199" y="1600206"/>
            <a:ext cx="4381501" cy="4530725"/>
          </a:xfrm>
        </p:spPr>
        <p:txBody>
          <a:bodyPr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4BBD9-9015-491C-9A4C-B32DFE35E0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470637"/>
      </p:ext>
    </p:extLst>
  </p:cSld>
  <p:clrMapOvr>
    <a:masterClrMapping/>
  </p:clrMapOvr>
  <p:transition spd="slow">
    <p:cove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7821"/>
            <a:ext cx="89154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95303" y="1600206"/>
            <a:ext cx="4381501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29199" y="1600206"/>
            <a:ext cx="4381501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D4291-14A6-412F-AA13-77F399B425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192324"/>
      </p:ext>
    </p:extLst>
  </p:cSld>
  <p:clrMapOvr>
    <a:masterClrMapping/>
  </p:clrMapOvr>
  <p:transition spd="slow">
    <p:cover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7821"/>
            <a:ext cx="89154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95300" y="1600206"/>
            <a:ext cx="8915400" cy="4530725"/>
          </a:xfrm>
        </p:spPr>
        <p:txBody>
          <a:bodyPr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9271A-81DD-4D6C-846C-E96070508B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925778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95300" y="1524000"/>
            <a:ext cx="89154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7DC27-B7B4-4B97-AC92-CCC3B593F1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257347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742950" y="4916488"/>
            <a:ext cx="85852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950" y="3505200"/>
            <a:ext cx="85852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2950" y="4958864"/>
            <a:ext cx="85852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3113B-9058-4C5B-8479-4C723A7BCB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733816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95300" y="1524000"/>
            <a:ext cx="4398264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5035550" y="1524000"/>
            <a:ext cx="4398264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E58FE-541C-42DA-B986-99273A7019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5998917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609600" y="2179638"/>
            <a:ext cx="4062413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151438" y="2179638"/>
            <a:ext cx="406082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399593"/>
            <a:ext cx="4376870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95300" y="2201896"/>
            <a:ext cx="437515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5037270" y="2201896"/>
            <a:ext cx="437515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15544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5035550" y="1399593"/>
            <a:ext cx="4376870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CC210-1164-4126-AD33-8E5E9CC531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260833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3C2E1-2A79-4006-AEEA-895E0AFE21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886369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9D4FB-572E-41F1-9D40-DE8DFC0A11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143216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95300" y="457200"/>
            <a:ext cx="67691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346950" y="1600200"/>
            <a:ext cx="2149602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7346950" y="457200"/>
            <a:ext cx="21463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E46C4-C526-4D29-BB2D-E4DBE9ABA1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909158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1850" y="457200"/>
            <a:ext cx="222885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95300" y="457200"/>
            <a:ext cx="652145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181850" y="1600200"/>
            <a:ext cx="222885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58C7F-6C9D-4E89-8B71-6C7BB5EC1F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200783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95300" y="1447800"/>
            <a:ext cx="89154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6273800" y="6203950"/>
            <a:ext cx="28067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311400" y="6203950"/>
            <a:ext cx="387985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9110663" y="6181725"/>
            <a:ext cx="6604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14C91DF-BD15-4233-BBB3-8006E32FFB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95300" y="152400"/>
            <a:ext cx="89154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388" r:id="rId1"/>
    <p:sldLayoutId id="2147485376" r:id="rId2"/>
    <p:sldLayoutId id="2147485389" r:id="rId3"/>
    <p:sldLayoutId id="2147485377" r:id="rId4"/>
    <p:sldLayoutId id="2147485390" r:id="rId5"/>
    <p:sldLayoutId id="2147485378" r:id="rId6"/>
    <p:sldLayoutId id="2147485379" r:id="rId7"/>
    <p:sldLayoutId id="2147485391" r:id="rId8"/>
    <p:sldLayoutId id="2147485392" r:id="rId9"/>
    <p:sldLayoutId id="2147485380" r:id="rId10"/>
    <p:sldLayoutId id="2147485381" r:id="rId11"/>
    <p:sldLayoutId id="2147485382" r:id="rId12"/>
    <p:sldLayoutId id="2147485383" r:id="rId13"/>
    <p:sldLayoutId id="2147485384" r:id="rId14"/>
    <p:sldLayoutId id="2147485385" r:id="rId15"/>
    <p:sldLayoutId id="2147485386" r:id="rId16"/>
    <p:sldLayoutId id="2147485387" r:id="rId17"/>
  </p:sldLayoutIdLst>
  <p:transition spd="slow">
    <p:cover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E0A208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B8605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E0A208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E0A208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5000"/>
            <a:duotone>
              <a:schemeClr val="bg2">
                <a:shade val="12000"/>
                <a:satMod val="240000"/>
              </a:schemeClr>
              <a:schemeClr val="bg2">
                <a:tint val="6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CCDD3DE4-AC37-40F8-ACA2-FE0DF285E9D0}" type="slidenum">
              <a:rPr lang="ru-RU">
                <a:solidFill>
                  <a:schemeClr val="tx2"/>
                </a:solidFill>
              </a:rPr>
              <a:pPr eaLnBrk="1" hangingPunct="1"/>
              <a:t>1</a:t>
            </a:fld>
            <a:endParaRPr lang="ru-RU">
              <a:solidFill>
                <a:schemeClr val="tx2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09800"/>
            <a:ext cx="9677400" cy="4267200"/>
          </a:xfrm>
        </p:spPr>
        <p:txBody>
          <a:bodyPr anchor="t"/>
          <a:lstStyle/>
          <a:p>
            <a:pPr algn="ctr" fontAlgn="auto">
              <a:lnSpc>
                <a:spcPct val="115000"/>
              </a:lnSpc>
              <a:spcAft>
                <a:spcPts val="0"/>
              </a:spcAft>
              <a:defRPr/>
            </a:pPr>
            <a:r>
              <a:rPr lang="uk-UA" sz="1800" b="1" dirty="0" smtClean="0">
                <a:latin typeface="Arial Narrow" pitchFamily="34" charset="0"/>
              </a:rPr>
              <a:t/>
            </a:r>
            <a:br>
              <a:rPr lang="uk-UA" sz="1800" b="1" dirty="0" smtClean="0">
                <a:latin typeface="Arial Narrow" pitchFamily="34" charset="0"/>
              </a:rPr>
            </a:br>
            <a:r>
              <a:rPr lang="uk-UA" sz="4000" b="1" dirty="0" smtClean="0">
                <a:latin typeface="Arial Narrow" pitchFamily="34" charset="0"/>
              </a:rPr>
              <a:t>Про підсумки роботи  архівних установ області </a:t>
            </a:r>
            <a:br>
              <a:rPr lang="uk-UA" sz="4000" b="1" dirty="0" smtClean="0">
                <a:latin typeface="Arial Narrow" pitchFamily="34" charset="0"/>
              </a:rPr>
            </a:br>
            <a:r>
              <a:rPr lang="uk-UA" sz="4000" b="1" dirty="0" smtClean="0">
                <a:latin typeface="Arial Narrow" pitchFamily="34" charset="0"/>
              </a:rPr>
              <a:t>за 2020 рік та їх завдання на 2021 рік</a:t>
            </a:r>
            <a:br>
              <a:rPr lang="uk-UA" sz="4000" b="1" dirty="0" smtClean="0">
                <a:latin typeface="Arial Narrow" pitchFamily="34" charset="0"/>
              </a:rPr>
            </a:br>
            <a:r>
              <a:rPr lang="uk-UA" sz="1600" b="1" dirty="0" smtClean="0">
                <a:latin typeface="Arial Narrow" pitchFamily="34" charset="0"/>
              </a:rPr>
              <a:t/>
            </a:r>
            <a:br>
              <a:rPr lang="uk-UA" sz="1600" b="1" dirty="0" smtClean="0">
                <a:latin typeface="Arial Narrow" pitchFamily="34" charset="0"/>
              </a:rPr>
            </a:br>
            <a:r>
              <a:rPr lang="uk-UA" sz="2800" b="1" i="1" dirty="0" smtClean="0">
                <a:latin typeface="Arial Narrow" pitchFamily="34" charset="0"/>
              </a:rPr>
              <a:t>доповідає: </a:t>
            </a:r>
            <a:r>
              <a:rPr lang="uk-UA" sz="2800" b="1" i="1" dirty="0" err="1" smtClean="0">
                <a:latin typeface="Arial Narrow" pitchFamily="34" charset="0"/>
              </a:rPr>
              <a:t>Тедєєв</a:t>
            </a:r>
            <a:r>
              <a:rPr lang="uk-UA" sz="2800" b="1" i="1" dirty="0" smtClean="0">
                <a:latin typeface="Arial Narrow" pitchFamily="34" charset="0"/>
              </a:rPr>
              <a:t> Олександр Сергійович – </a:t>
            </a:r>
            <a:br>
              <a:rPr lang="uk-UA" sz="2800" b="1" i="1" dirty="0" smtClean="0">
                <a:latin typeface="Arial Narrow" pitchFamily="34" charset="0"/>
              </a:rPr>
            </a:br>
            <a:r>
              <a:rPr lang="uk-UA" sz="2800" b="1" i="1" dirty="0" smtClean="0">
                <a:latin typeface="Arial Narrow" pitchFamily="34" charset="0"/>
              </a:rPr>
              <a:t>директор Державного архіву Запорізької області</a:t>
            </a:r>
            <a:br>
              <a:rPr lang="uk-UA" sz="2800" b="1" i="1" dirty="0" smtClean="0">
                <a:latin typeface="Arial Narrow" pitchFamily="34" charset="0"/>
              </a:rPr>
            </a:br>
            <a:r>
              <a:rPr lang="uk-UA" sz="2800" b="1" dirty="0" smtClean="0">
                <a:latin typeface="Arial Narrow" pitchFamily="34" charset="0"/>
              </a:rPr>
              <a:t> </a:t>
            </a:r>
            <a:br>
              <a:rPr lang="uk-UA" sz="2800" b="1" dirty="0" smtClean="0">
                <a:latin typeface="Arial Narrow" pitchFamily="34" charset="0"/>
              </a:rPr>
            </a:br>
            <a:r>
              <a:rPr lang="uk-UA" sz="2800" b="1" dirty="0" smtClean="0">
                <a:latin typeface="Arial Narrow" pitchFamily="34" charset="0"/>
              </a:rPr>
              <a:t>26 лютого 2021 року</a:t>
            </a:r>
          </a:p>
        </p:txBody>
      </p:sp>
      <p:pic>
        <p:nvPicPr>
          <p:cNvPr id="7172" name="Picture 4" descr="E:\MARA\Za\gerb.ep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12725"/>
            <a:ext cx="2184400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6" descr="козак КРАСН ТЕКСТУР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457200"/>
            <a:ext cx="1539875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9448800" cy="1066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800" b="1" dirty="0" smtClean="0">
                <a:latin typeface="Arial Narrow" pitchFamily="34" charset="0"/>
              </a:rPr>
              <a:t>Схвалення описів справ управлінської документації, представлених на розгляд ЕПК Державного архіву Запорізької області</a:t>
            </a:r>
          </a:p>
        </p:txBody>
      </p:sp>
      <p:graphicFrame>
        <p:nvGraphicFramePr>
          <p:cNvPr id="3" name="Object 3"/>
          <p:cNvGraphicFramePr>
            <a:graphicFrameLocks noGrp="1" noChangeAspect="1"/>
          </p:cNvGraphicFramePr>
          <p:nvPr>
            <p:ph type="clipArt" sz="half" idx="2"/>
            <p:extLst>
              <p:ext uri="{D42A27DB-BD31-4B8C-83A1-F6EECF244321}">
                <p14:modId xmlns:p14="http://schemas.microsoft.com/office/powerpoint/2010/main" val="1768349877"/>
              </p:ext>
            </p:extLst>
          </p:nvPr>
        </p:nvGraphicFramePr>
        <p:xfrm>
          <a:off x="50800" y="1328738"/>
          <a:ext cx="9750425" cy="5148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412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C516FC83-C3D7-40E1-8C21-A5BB9D2D45C3}" type="slidenum">
              <a:rPr lang="ru-RU">
                <a:solidFill>
                  <a:schemeClr val="tx2"/>
                </a:solidFill>
              </a:rPr>
              <a:pPr eaLnBrk="1" hangingPunct="1"/>
              <a:t>10</a:t>
            </a:fld>
            <a:endParaRPr lang="ru-RU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9753600" cy="9906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800" b="1" smtClean="0">
                <a:latin typeface="Arial Narrow" pitchFamily="34" charset="0"/>
              </a:rPr>
              <a:t>Погодження описів справ з кадрових питань (особового складу), представлених на </a:t>
            </a:r>
            <a:r>
              <a:rPr lang="uk-UA" sz="2800" b="1">
                <a:latin typeface="Arial Narrow" pitchFamily="34" charset="0"/>
              </a:rPr>
              <a:t>розгляд ЕПК Державного архіву Запорізької області</a:t>
            </a:r>
          </a:p>
        </p:txBody>
      </p:sp>
      <p:graphicFrame>
        <p:nvGraphicFramePr>
          <p:cNvPr id="3" name="Object 3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94437687"/>
              </p:ext>
            </p:extLst>
          </p:nvPr>
        </p:nvGraphicFramePr>
        <p:xfrm>
          <a:off x="50800" y="1117600"/>
          <a:ext cx="9802813" cy="5688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436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FC5AC83-0E97-4D2A-9092-78EA047D209F}" type="slidenum">
              <a:rPr lang="ru-RU">
                <a:solidFill>
                  <a:schemeClr val="tx2"/>
                </a:solidFill>
              </a:rPr>
              <a:pPr eaLnBrk="1" hangingPunct="1"/>
              <a:t>11</a:t>
            </a:fld>
            <a:endParaRPr lang="ru-RU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0"/>
            <a:ext cx="8915400" cy="12192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3200" b="1" smtClean="0">
                <a:latin typeface="Arial Narrow" pitchFamily="34" charset="0"/>
              </a:rPr>
              <a:t>Кількість установ-джерел формування </a:t>
            </a:r>
            <a:br>
              <a:rPr lang="uk-UA" sz="3200" b="1" smtClean="0">
                <a:latin typeface="Arial Narrow" pitchFamily="34" charset="0"/>
              </a:rPr>
            </a:br>
            <a:r>
              <a:rPr lang="uk-UA" sz="3200" b="1" smtClean="0">
                <a:latin typeface="Arial Narrow" pitchFamily="34" charset="0"/>
              </a:rPr>
              <a:t>Національного архівного фонду</a:t>
            </a:r>
            <a:r>
              <a:rPr lang="uk-UA" sz="3200" smtClean="0"/>
              <a:t> </a:t>
            </a:r>
          </a:p>
        </p:txBody>
      </p:sp>
      <p:graphicFrame>
        <p:nvGraphicFramePr>
          <p:cNvPr id="3" name="Object 3"/>
          <p:cNvGraphicFramePr>
            <a:graphicFrameLocks noGrp="1" noChangeAspect="1"/>
          </p:cNvGraphicFramePr>
          <p:nvPr>
            <p:ph type="chart" sz="half" idx="2"/>
            <p:extLst>
              <p:ext uri="{D42A27DB-BD31-4B8C-83A1-F6EECF244321}">
                <p14:modId xmlns:p14="http://schemas.microsoft.com/office/powerpoint/2010/main" val="2711200573"/>
              </p:ext>
            </p:extLst>
          </p:nvPr>
        </p:nvGraphicFramePr>
        <p:xfrm>
          <a:off x="203200" y="1196975"/>
          <a:ext cx="9652000" cy="5376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460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B2F1929-3D9F-4C20-B615-BC5E85C69415}" type="slidenum">
              <a:rPr lang="ru-RU">
                <a:solidFill>
                  <a:schemeClr val="tx2"/>
                </a:solidFill>
              </a:rPr>
              <a:pPr eaLnBrk="1" hangingPunct="1"/>
              <a:t>12</a:t>
            </a:fld>
            <a:endParaRPr lang="ru-RU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915400" cy="9906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3200" b="1" dirty="0" smtClean="0">
                <a:latin typeface="Arial Narrow" pitchFamily="34" charset="0"/>
              </a:rPr>
              <a:t>Кількість установ - джерел комплектування управлінською документацією за формами власності станом на 01.01.2021</a:t>
            </a:r>
            <a:r>
              <a:rPr lang="uk-UA" sz="1400" dirty="0" smtClean="0"/>
              <a:t> </a:t>
            </a:r>
          </a:p>
        </p:txBody>
      </p:sp>
      <p:graphicFrame>
        <p:nvGraphicFramePr>
          <p:cNvPr id="3" name="Object 3"/>
          <p:cNvGraphicFramePr>
            <a:graphicFrameLocks noGrp="1" noChangeAspect="1"/>
          </p:cNvGraphicFramePr>
          <p:nvPr>
            <p:ph type="chart" sz="half" idx="2"/>
            <p:extLst>
              <p:ext uri="{D42A27DB-BD31-4B8C-83A1-F6EECF244321}">
                <p14:modId xmlns:p14="http://schemas.microsoft.com/office/powerpoint/2010/main" val="4194752818"/>
              </p:ext>
            </p:extLst>
          </p:nvPr>
        </p:nvGraphicFramePr>
        <p:xfrm>
          <a:off x="431800" y="1354138"/>
          <a:ext cx="9193213" cy="5451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48E49375-D50F-4F71-AF7D-C2067A4127BE}" type="slidenum">
              <a:rPr lang="ru-RU">
                <a:solidFill>
                  <a:schemeClr val="tx2"/>
                </a:solidFill>
              </a:rPr>
              <a:pPr eaLnBrk="1" hangingPunct="1"/>
              <a:t>13</a:t>
            </a:fld>
            <a:endParaRPr lang="ru-RU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F19A76E7-DF47-43F3-AD31-4A195E71F089}" type="slidenum">
              <a:rPr lang="ru-RU" altLang="ru-RU" sz="1200">
                <a:latin typeface="Garamond" pitchFamily="18" charset="0"/>
              </a:rPr>
              <a:pPr eaLnBrk="1" hangingPunct="1"/>
              <a:t>14</a:t>
            </a:fld>
            <a:endParaRPr lang="ru-RU" altLang="ru-RU" sz="1200">
              <a:latin typeface="Garamond" pitchFamily="18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60350"/>
            <a:ext cx="9248775" cy="577850"/>
          </a:xfrm>
        </p:spPr>
        <p:txBody>
          <a:bodyPr>
            <a:normAutofit fontScale="90000"/>
          </a:bodyPr>
          <a:lstStyle/>
          <a:p>
            <a:pPr algn="ctr" fontAlgn="auto">
              <a:lnSpc>
                <a:spcPct val="85000"/>
              </a:lnSpc>
              <a:spcAft>
                <a:spcPts val="0"/>
              </a:spcAft>
              <a:defRPr/>
            </a:pPr>
            <a:r>
              <a:rPr lang="uk-UA" altLang="ru-RU" sz="4400" smtClean="0"/>
              <a:t>Кількість семінарів</a:t>
            </a:r>
            <a:endParaRPr lang="uk-UA" altLang="ru-RU" sz="4400" smtClean="0">
              <a:solidFill>
                <a:srgbClr val="008000"/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492445965"/>
              </p:ext>
            </p:extLst>
          </p:nvPr>
        </p:nvGraphicFramePr>
        <p:xfrm>
          <a:off x="-25400" y="1066800"/>
          <a:ext cx="9892261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95475" y="1181100"/>
            <a:ext cx="6494463" cy="4495800"/>
          </a:xfrm>
        </p:spPr>
      </p:pic>
      <p:sp>
        <p:nvSpPr>
          <p:cNvPr id="22531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4DDE011E-0173-4680-96CA-810CF3B947CC}" type="slidenum">
              <a:rPr lang="ru-RU" altLang="ru-RU" sz="1200">
                <a:latin typeface="Garamond" pitchFamily="18" charset="0"/>
              </a:rPr>
              <a:pPr eaLnBrk="1" hangingPunct="1"/>
              <a:t>15</a:t>
            </a:fld>
            <a:endParaRPr lang="ru-RU" altLang="ru-RU" sz="1200">
              <a:latin typeface="Garamond" pitchFamily="18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193675" y="188913"/>
            <a:ext cx="9217025" cy="9366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altLang="ru-RU" sz="3600" dirty="0" smtClean="0">
                <a:latin typeface="Arial" charset="0"/>
                <a:cs typeface="Arial" charset="0"/>
              </a:rPr>
              <a:t>Перевірки архівних установ, </a:t>
            </a:r>
            <a:br>
              <a:rPr lang="uk-UA" altLang="ru-RU" sz="3600" dirty="0" smtClean="0">
                <a:latin typeface="Arial" charset="0"/>
                <a:cs typeface="Arial" charset="0"/>
              </a:rPr>
            </a:br>
            <a:r>
              <a:rPr lang="uk-UA" altLang="ru-RU" sz="3600" dirty="0" smtClean="0">
                <a:latin typeface="Arial" charset="0"/>
                <a:cs typeface="Arial" charset="0"/>
              </a:rPr>
              <a:t>проведені у 2020 році</a:t>
            </a:r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6172200" y="5616121"/>
            <a:ext cx="3192123" cy="959757"/>
          </a:xfrm>
          <a:prstGeom prst="wedgeRoundRectCallout">
            <a:avLst>
              <a:gd name="adj1" fmla="val -37678"/>
              <a:gd name="adj2" fmla="val -191392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r>
              <a:rPr lang="ru-RU" altLang="ru-RU" b="1" dirty="0">
                <a:solidFill>
                  <a:schemeClr val="accent2">
                    <a:lumMod val="75000"/>
                  </a:schemeClr>
                </a:solidFill>
              </a:rPr>
              <a:t>КУ «</a:t>
            </a:r>
            <a:r>
              <a:rPr lang="ru-RU" altLang="ru-RU" b="1" dirty="0" err="1">
                <a:solidFill>
                  <a:schemeClr val="accent2">
                    <a:lumMod val="75000"/>
                  </a:schemeClr>
                </a:solidFill>
              </a:rPr>
              <a:t>Трудовий</a:t>
            </a:r>
            <a:r>
              <a:rPr lang="ru-RU" alt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altLang="ru-RU" b="1" dirty="0" err="1">
                <a:solidFill>
                  <a:schemeClr val="accent2">
                    <a:lumMod val="75000"/>
                  </a:schemeClr>
                </a:solidFill>
              </a:rPr>
              <a:t>архів</a:t>
            </a:r>
            <a:r>
              <a:rPr lang="ru-RU" altLang="ru-RU" b="1" dirty="0">
                <a:solidFill>
                  <a:schemeClr val="accent2">
                    <a:lumMod val="75000"/>
                  </a:schemeClr>
                </a:solidFill>
              </a:rPr>
              <a:t>» </a:t>
            </a:r>
            <a:r>
              <a:rPr lang="ru-RU" altLang="ru-RU" b="1" dirty="0" err="1">
                <a:solidFill>
                  <a:schemeClr val="accent2">
                    <a:lumMod val="75000"/>
                  </a:schemeClr>
                </a:solidFill>
              </a:rPr>
              <a:t>Приморської</a:t>
            </a:r>
            <a:r>
              <a:rPr lang="ru-RU" alt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altLang="ru-RU" b="1" dirty="0" err="1">
                <a:solidFill>
                  <a:schemeClr val="accent2">
                    <a:lumMod val="75000"/>
                  </a:schemeClr>
                </a:solidFill>
              </a:rPr>
              <a:t>міської</a:t>
            </a:r>
            <a:r>
              <a:rPr lang="ru-RU" alt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altLang="ru-RU" b="1" dirty="0" smtClean="0">
                <a:solidFill>
                  <a:schemeClr val="accent2">
                    <a:lumMod val="75000"/>
                  </a:schemeClr>
                </a:solidFill>
              </a:rPr>
              <a:t>ради (</a:t>
            </a:r>
            <a:r>
              <a:rPr lang="ru-RU" altLang="ru-RU" b="1" dirty="0" err="1" smtClean="0">
                <a:solidFill>
                  <a:schemeClr val="accent2">
                    <a:lumMod val="75000"/>
                  </a:schemeClr>
                </a:solidFill>
              </a:rPr>
              <a:t>контрольна</a:t>
            </a:r>
            <a:r>
              <a:rPr lang="ru-RU" altLang="ru-RU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ru-RU" alt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204" name="AutoShape 12"/>
          <p:cNvSpPr>
            <a:spLocks noChangeArrowheads="1"/>
          </p:cNvSpPr>
          <p:nvPr/>
        </p:nvSpPr>
        <p:spPr bwMode="auto">
          <a:xfrm>
            <a:off x="6729867" y="838200"/>
            <a:ext cx="3195638" cy="1189037"/>
          </a:xfrm>
          <a:prstGeom prst="wedgeRoundRectCallout">
            <a:avLst>
              <a:gd name="adj1" fmla="val -63905"/>
              <a:gd name="adj2" fmla="val 70690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r>
              <a:rPr lang="uk-UA" altLang="ru-RU" b="1" dirty="0">
                <a:solidFill>
                  <a:schemeClr val="accent2">
                    <a:lumMod val="75000"/>
                  </a:schemeClr>
                </a:solidFill>
              </a:rPr>
              <a:t>Архівний відділ </a:t>
            </a:r>
            <a:r>
              <a:rPr lang="uk-UA" altLang="ru-RU" b="1" dirty="0" err="1">
                <a:solidFill>
                  <a:schemeClr val="accent2">
                    <a:lumMod val="75000"/>
                  </a:schemeClr>
                </a:solidFill>
              </a:rPr>
              <a:t>Гуляйпільської</a:t>
            </a:r>
            <a:r>
              <a:rPr lang="uk-UA" alt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altLang="ru-RU" b="1" dirty="0" smtClean="0">
                <a:solidFill>
                  <a:schemeClr val="accent2">
                    <a:lumMod val="75000"/>
                  </a:schemeClr>
                </a:solidFill>
              </a:rPr>
              <a:t>райдержадміністрації </a:t>
            </a:r>
            <a:br>
              <a:rPr lang="uk-UA" alt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uk-UA" altLang="ru-RU" b="1" dirty="0" smtClean="0">
                <a:solidFill>
                  <a:schemeClr val="accent2">
                    <a:lumMod val="75000"/>
                  </a:schemeClr>
                </a:solidFill>
              </a:rPr>
              <a:t>(контрольна)</a:t>
            </a:r>
            <a:endParaRPr lang="uk-UA" alt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" name="AutoShape 6"/>
          <p:cNvSpPr>
            <a:spLocks noChangeArrowheads="1"/>
          </p:cNvSpPr>
          <p:nvPr/>
        </p:nvSpPr>
        <p:spPr bwMode="auto">
          <a:xfrm>
            <a:off x="76200" y="1219200"/>
            <a:ext cx="3429000" cy="1295400"/>
          </a:xfrm>
          <a:prstGeom prst="wedgeRoundRectCallout">
            <a:avLst>
              <a:gd name="adj1" fmla="val 96587"/>
              <a:gd name="adj2" fmla="val 99758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r>
              <a:rPr lang="uk-UA" altLang="ru-RU" b="1" dirty="0">
                <a:solidFill>
                  <a:schemeClr val="accent2">
                    <a:lumMod val="75000"/>
                  </a:schemeClr>
                </a:solidFill>
              </a:rPr>
              <a:t>Архівний відділ </a:t>
            </a:r>
            <a:r>
              <a:rPr lang="uk-UA" altLang="ru-RU" b="1" dirty="0" err="1">
                <a:solidFill>
                  <a:schemeClr val="accent2">
                    <a:lumMod val="75000"/>
                  </a:schemeClr>
                </a:solidFill>
              </a:rPr>
              <a:t>Токмацької</a:t>
            </a:r>
            <a:r>
              <a:rPr lang="uk-UA" altLang="ru-RU" b="1" dirty="0">
                <a:solidFill>
                  <a:schemeClr val="accent2">
                    <a:lumMod val="75000"/>
                  </a:schemeClr>
                </a:solidFill>
              </a:rPr>
              <a:t> райдержадміністрації (</a:t>
            </a:r>
            <a:r>
              <a:rPr lang="uk-UA" altLang="ru-RU" b="1" dirty="0" smtClean="0">
                <a:solidFill>
                  <a:schemeClr val="accent2">
                    <a:lumMod val="75000"/>
                  </a:schemeClr>
                </a:solidFill>
              </a:rPr>
              <a:t>комплексна</a:t>
            </a:r>
            <a:r>
              <a:rPr lang="uk-UA" altLang="ru-RU" b="1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ru-RU" alt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228600" y="4995182"/>
            <a:ext cx="3276600" cy="1241878"/>
          </a:xfrm>
          <a:prstGeom prst="wedgeRoundRectCallout">
            <a:avLst>
              <a:gd name="adj1" fmla="val 99206"/>
              <a:gd name="adj2" fmla="val -190647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r>
              <a:rPr lang="uk-UA" altLang="ru-RU" b="1" dirty="0">
                <a:solidFill>
                  <a:schemeClr val="accent2">
                    <a:lumMod val="75000"/>
                  </a:schemeClr>
                </a:solidFill>
              </a:rPr>
              <a:t>Архівний відділ </a:t>
            </a:r>
            <a:r>
              <a:rPr lang="uk-UA" altLang="ru-RU" b="1" dirty="0" err="1" smtClean="0">
                <a:solidFill>
                  <a:schemeClr val="accent2">
                    <a:lumMod val="75000"/>
                  </a:schemeClr>
                </a:solidFill>
              </a:rPr>
              <a:t>Токмацької</a:t>
            </a:r>
            <a:r>
              <a:rPr lang="uk-UA" altLang="ru-RU" b="1" dirty="0" smtClean="0">
                <a:solidFill>
                  <a:schemeClr val="accent2">
                    <a:lumMod val="75000"/>
                  </a:schemeClr>
                </a:solidFill>
              </a:rPr>
              <a:t> райдержадміністрації (контрольна)</a:t>
            </a:r>
            <a:endParaRPr lang="ru-RU" alt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 animBg="1"/>
      <p:bldP spid="8204" grpId="0" animBg="1"/>
      <p:bldP spid="18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0"/>
            <a:ext cx="8915400" cy="9906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800" b="1" smtClean="0">
                <a:latin typeface="Arial Narrow" pitchFamily="34" charset="0"/>
              </a:rPr>
              <a:t>Кількість перевірянь підприємств, установ та організацій (комплексних, тематичних, контрольних)</a:t>
            </a:r>
          </a:p>
        </p:txBody>
      </p:sp>
      <p:graphicFrame>
        <p:nvGraphicFramePr>
          <p:cNvPr id="3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75698025"/>
              </p:ext>
            </p:extLst>
          </p:nvPr>
        </p:nvGraphicFramePr>
        <p:xfrm>
          <a:off x="50800" y="1042988"/>
          <a:ext cx="9423400" cy="5761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556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3BEF95B4-4852-4FB6-BFE8-D802638123AD}" type="slidenum">
              <a:rPr lang="ru-RU">
                <a:solidFill>
                  <a:schemeClr val="tx2"/>
                </a:solidFill>
              </a:rPr>
              <a:pPr eaLnBrk="1" hangingPunct="1"/>
              <a:t>16</a:t>
            </a:fld>
            <a:endParaRPr lang="ru-RU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277821"/>
            <a:ext cx="9525000" cy="1139825"/>
          </a:xfrm>
        </p:spPr>
        <p:txBody>
          <a:bodyPr>
            <a:normAutofit fontScale="90000"/>
          </a:bodyPr>
          <a:lstStyle/>
          <a:p>
            <a:r>
              <a:rPr lang="uk-UA" sz="4400" b="1" dirty="0"/>
              <a:t>Інформаційна діяльність Державного архіву Запорізької області у 2020 році</a:t>
            </a:r>
            <a:endParaRPr lang="uk-UA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06150936"/>
              </p:ext>
            </p:extLst>
          </p:nvPr>
        </p:nvGraphicFramePr>
        <p:xfrm>
          <a:off x="152400" y="1600200"/>
          <a:ext cx="92583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C9DB98-61C5-401B-A993-B29E238DF0DB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897241"/>
      </p:ext>
    </p:extLst>
  </p:cSld>
  <p:clrMapOvr>
    <a:masterClrMapping/>
  </p:clrMapOvr>
  <p:transition spd="slow">
    <p:cov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9448800" cy="113982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800" b="1" dirty="0" smtClean="0"/>
              <a:t>Інформаційна діяльність архівних установ райдержадміністрацій та міських рад у 2020 році</a:t>
            </a:r>
          </a:p>
        </p:txBody>
      </p:sp>
      <p:graphicFrame>
        <p:nvGraphicFramePr>
          <p:cNvPr id="3" name="Object 4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075702347"/>
              </p:ext>
            </p:extLst>
          </p:nvPr>
        </p:nvGraphicFramePr>
        <p:xfrm>
          <a:off x="152400" y="1651000"/>
          <a:ext cx="9372600" cy="490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604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D153CFE9-E60D-4208-BB0F-DE3DFC474220}" type="slidenum">
              <a:rPr lang="ru-RU">
                <a:solidFill>
                  <a:schemeClr val="tx2"/>
                </a:solidFill>
              </a:rPr>
              <a:pPr eaLnBrk="1" hangingPunct="1"/>
              <a:t>18</a:t>
            </a:fld>
            <a:endParaRPr lang="ru-RU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Grp="1" noChangeArrowheads="1"/>
          </p:cNvSpPr>
          <p:nvPr>
            <p:ph type="title"/>
          </p:nvPr>
        </p:nvSpPr>
        <p:spPr>
          <a:xfrm>
            <a:off x="495300" y="0"/>
            <a:ext cx="8915400" cy="1066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3200" b="1" smtClean="0">
                <a:latin typeface="Arial Narrow" pitchFamily="34" charset="0"/>
              </a:rPr>
              <a:t>Динаміка кількості користувачів, які працювали в читальних залах архівних установ</a:t>
            </a:r>
          </a:p>
        </p:txBody>
      </p:sp>
      <p:graphicFrame>
        <p:nvGraphicFramePr>
          <p:cNvPr id="3" name="Object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32963278"/>
              </p:ext>
            </p:extLst>
          </p:nvPr>
        </p:nvGraphicFramePr>
        <p:xfrm>
          <a:off x="381000" y="1066800"/>
          <a:ext cx="9296400" cy="515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628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A187070D-2A0D-4BC1-A2E6-49746DEA14EB}" type="slidenum">
              <a:rPr lang="ru-RU">
                <a:solidFill>
                  <a:schemeClr val="tx2"/>
                </a:solidFill>
              </a:rPr>
              <a:pPr eaLnBrk="1" hangingPunct="1"/>
              <a:t>19</a:t>
            </a:fld>
            <a:endParaRPr lang="ru-RU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5000" y="1524000"/>
            <a:ext cx="6096000" cy="4572000"/>
          </a:xfrm>
        </p:spPr>
      </p:pic>
      <p:sp>
        <p:nvSpPr>
          <p:cNvPr id="8195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2977554D-FC8D-4FFC-A5EB-9BA608C4D5E3}" type="slidenum">
              <a:rPr lang="ru-RU" altLang="ru-RU" sz="1200">
                <a:latin typeface="Garamond" pitchFamily="18" charset="0"/>
              </a:rPr>
              <a:pPr eaLnBrk="1" hangingPunct="1"/>
              <a:t>2</a:t>
            </a:fld>
            <a:endParaRPr lang="ru-RU" altLang="ru-RU" sz="1200">
              <a:latin typeface="Garamond" pitchFamily="18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193675" y="188913"/>
            <a:ext cx="9217025" cy="9366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altLang="ru-RU" sz="3600" dirty="0" smtClean="0">
                <a:latin typeface="Arial" charset="0"/>
                <a:cs typeface="Arial" charset="0"/>
              </a:rPr>
              <a:t>Перейменування архівних установ, </a:t>
            </a:r>
            <a:br>
              <a:rPr lang="uk-UA" altLang="ru-RU" sz="3600" dirty="0" smtClean="0">
                <a:latin typeface="Arial" charset="0"/>
                <a:cs typeface="Arial" charset="0"/>
              </a:rPr>
            </a:br>
            <a:r>
              <a:rPr lang="uk-UA" altLang="ru-RU" sz="3600" dirty="0" smtClean="0">
                <a:latin typeface="Arial" charset="0"/>
                <a:cs typeface="Arial" charset="0"/>
              </a:rPr>
              <a:t>проведені у 2020 році</a:t>
            </a:r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6705600" y="5666014"/>
            <a:ext cx="3124200" cy="887186"/>
          </a:xfrm>
          <a:prstGeom prst="wedgeRoundRectCallout">
            <a:avLst>
              <a:gd name="adj1" fmla="val -36228"/>
              <a:gd name="adj2" fmla="val -184918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r>
              <a:rPr lang="uk-UA" altLang="ru-RU" b="1" dirty="0" smtClean="0">
                <a:solidFill>
                  <a:schemeClr val="accent2">
                    <a:lumMod val="75000"/>
                  </a:schemeClr>
                </a:solidFill>
              </a:rPr>
              <a:t>Архівний відділ Бердянської </a:t>
            </a:r>
            <a:r>
              <a:rPr lang="uk-UA" altLang="ru-RU" b="1" dirty="0">
                <a:solidFill>
                  <a:schemeClr val="accent2">
                    <a:lumMod val="75000"/>
                  </a:schemeClr>
                </a:solidFill>
              </a:rPr>
              <a:t>райдержадміністрації </a:t>
            </a:r>
            <a:endParaRPr lang="ru-RU" alt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204" name="AutoShape 12"/>
          <p:cNvSpPr>
            <a:spLocks noChangeArrowheads="1"/>
          </p:cNvSpPr>
          <p:nvPr/>
        </p:nvSpPr>
        <p:spPr bwMode="auto">
          <a:xfrm>
            <a:off x="152399" y="1066800"/>
            <a:ext cx="3399519" cy="2438400"/>
          </a:xfrm>
          <a:prstGeom prst="wedgeRoundRectCallout">
            <a:avLst>
              <a:gd name="adj1" fmla="val 68242"/>
              <a:gd name="adj2" fmla="val 39150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r>
              <a:rPr lang="ru-RU" altLang="ru-RU" b="1" dirty="0" smtClean="0">
                <a:solidFill>
                  <a:schemeClr val="accent2">
                    <a:lumMod val="75000"/>
                  </a:schemeClr>
                </a:solidFill>
              </a:rPr>
              <a:t>Сектор  </a:t>
            </a:r>
            <a:r>
              <a:rPr lang="ru-RU" altLang="ru-RU" b="1" dirty="0" err="1">
                <a:solidFill>
                  <a:schemeClr val="accent2">
                    <a:lumMod val="75000"/>
                  </a:schemeClr>
                </a:solidFill>
              </a:rPr>
              <a:t>архіву</a:t>
            </a:r>
            <a:r>
              <a:rPr lang="ru-RU" altLang="ru-RU" b="1" dirty="0">
                <a:solidFill>
                  <a:schemeClr val="accent2">
                    <a:lumMod val="75000"/>
                  </a:schemeClr>
                </a:solidFill>
              </a:rPr>
              <a:t>, з </a:t>
            </a:r>
            <a:r>
              <a:rPr lang="ru-RU" altLang="ru-RU" b="1" dirty="0" err="1">
                <a:solidFill>
                  <a:schemeClr val="accent2">
                    <a:lumMod val="75000"/>
                  </a:schemeClr>
                </a:solidFill>
              </a:rPr>
              <a:t>питань</a:t>
            </a:r>
            <a:r>
              <a:rPr lang="ru-RU" alt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altLang="ru-RU" b="1" dirty="0" err="1">
                <a:solidFill>
                  <a:schemeClr val="accent2">
                    <a:lumMod val="75000"/>
                  </a:schemeClr>
                </a:solidFill>
              </a:rPr>
              <a:t>оборонної</a:t>
            </a:r>
            <a:r>
              <a:rPr lang="ru-RU" alt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altLang="ru-RU" b="1" dirty="0" err="1">
                <a:solidFill>
                  <a:schemeClr val="accent2">
                    <a:lumMod val="75000"/>
                  </a:schemeClr>
                </a:solidFill>
              </a:rPr>
              <a:t>роботи</a:t>
            </a:r>
            <a:r>
              <a:rPr lang="ru-RU" altLang="ru-RU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altLang="ru-RU" b="1" dirty="0" err="1">
                <a:solidFill>
                  <a:schemeClr val="accent2">
                    <a:lumMod val="75000"/>
                  </a:schemeClr>
                </a:solidFill>
              </a:rPr>
              <a:t>цивільного</a:t>
            </a:r>
            <a:r>
              <a:rPr lang="ru-RU" alt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altLang="ru-RU" b="1" dirty="0" err="1">
                <a:solidFill>
                  <a:schemeClr val="accent2">
                    <a:lumMod val="75000"/>
                  </a:schemeClr>
                </a:solidFill>
              </a:rPr>
              <a:t>захисту</a:t>
            </a:r>
            <a:r>
              <a:rPr lang="ru-RU" altLang="ru-RU" b="1" dirty="0">
                <a:solidFill>
                  <a:schemeClr val="accent2">
                    <a:lumMod val="75000"/>
                  </a:schemeClr>
                </a:solidFill>
              </a:rPr>
              <a:t> та </a:t>
            </a:r>
            <a:r>
              <a:rPr lang="ru-RU" altLang="ru-RU" b="1" dirty="0" err="1">
                <a:solidFill>
                  <a:schemeClr val="accent2">
                    <a:lumMod val="75000"/>
                  </a:schemeClr>
                </a:solidFill>
              </a:rPr>
              <a:t>взаємодії</a:t>
            </a:r>
            <a:r>
              <a:rPr lang="ru-RU" altLang="ru-RU" b="1" dirty="0">
                <a:solidFill>
                  <a:schemeClr val="accent2">
                    <a:lumMod val="75000"/>
                  </a:schemeClr>
                </a:solidFill>
              </a:rPr>
              <a:t> з </a:t>
            </a:r>
            <a:r>
              <a:rPr lang="ru-RU" altLang="ru-RU" b="1" dirty="0" err="1">
                <a:solidFill>
                  <a:schemeClr val="accent2">
                    <a:lumMod val="75000"/>
                  </a:schemeClr>
                </a:solidFill>
              </a:rPr>
              <a:t>правоохоронними</a:t>
            </a:r>
            <a:r>
              <a:rPr lang="ru-RU" altLang="ru-RU" b="1" dirty="0">
                <a:solidFill>
                  <a:schemeClr val="accent2">
                    <a:lumMod val="75000"/>
                  </a:schemeClr>
                </a:solidFill>
              </a:rPr>
              <a:t>  органами </a:t>
            </a:r>
            <a:r>
              <a:rPr lang="ru-RU" altLang="ru-RU" b="1" dirty="0" err="1">
                <a:solidFill>
                  <a:schemeClr val="accent2">
                    <a:lumMod val="75000"/>
                  </a:schemeClr>
                </a:solidFill>
              </a:rPr>
              <a:t>Василівської</a:t>
            </a:r>
            <a:r>
              <a:rPr lang="ru-RU" alt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altLang="ru-RU" b="1" dirty="0" err="1">
                <a:solidFill>
                  <a:schemeClr val="accent2">
                    <a:lumMod val="75000"/>
                  </a:schemeClr>
                </a:solidFill>
              </a:rPr>
              <a:t>райдержадміністрації</a:t>
            </a:r>
            <a:endParaRPr lang="uk-UA" alt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6488112" y="1066800"/>
            <a:ext cx="3417888" cy="1066800"/>
          </a:xfrm>
          <a:prstGeom prst="wedgeRoundRectCallout">
            <a:avLst>
              <a:gd name="adj1" fmla="val -22624"/>
              <a:gd name="adj2" fmla="val 114486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r>
              <a:rPr lang="uk-UA" altLang="ru-RU" b="1" dirty="0" smtClean="0">
                <a:solidFill>
                  <a:schemeClr val="accent2">
                    <a:lumMod val="75000"/>
                  </a:schemeClr>
                </a:solidFill>
              </a:rPr>
              <a:t>Сектор </a:t>
            </a:r>
            <a:r>
              <a:rPr lang="uk-UA" altLang="ru-RU" b="1" dirty="0">
                <a:solidFill>
                  <a:schemeClr val="accent2">
                    <a:lumMod val="75000"/>
                  </a:schemeClr>
                </a:solidFill>
              </a:rPr>
              <a:t>архівної справи </a:t>
            </a:r>
            <a:r>
              <a:rPr lang="uk-UA" altLang="ru-RU" b="1" dirty="0" err="1">
                <a:solidFill>
                  <a:schemeClr val="accent2">
                    <a:lumMod val="75000"/>
                  </a:schemeClr>
                </a:solidFill>
              </a:rPr>
              <a:t>Розівської</a:t>
            </a:r>
            <a:r>
              <a:rPr lang="uk-UA" alt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altLang="ru-RU" b="1" dirty="0" smtClean="0">
                <a:solidFill>
                  <a:schemeClr val="accent2">
                    <a:lumMod val="75000"/>
                  </a:schemeClr>
                </a:solidFill>
              </a:rPr>
              <a:t>райдержадміністрації</a:t>
            </a:r>
            <a:endParaRPr lang="ru-RU" alt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7391400" y="3124200"/>
            <a:ext cx="2514600" cy="1295400"/>
          </a:xfrm>
          <a:prstGeom prst="wedgeRoundRectCallout">
            <a:avLst>
              <a:gd name="adj1" fmla="val -77497"/>
              <a:gd name="adj2" fmla="val -39374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r>
              <a:rPr lang="uk-UA" altLang="ru-RU" b="1" dirty="0" smtClean="0">
                <a:solidFill>
                  <a:schemeClr val="accent2">
                    <a:lumMod val="75000"/>
                  </a:schemeClr>
                </a:solidFill>
              </a:rPr>
              <a:t>Архівний відділ </a:t>
            </a:r>
            <a:r>
              <a:rPr lang="uk-UA" altLang="ru-RU" b="1" dirty="0" err="1" smtClean="0">
                <a:solidFill>
                  <a:schemeClr val="accent2">
                    <a:lumMod val="75000"/>
                  </a:schemeClr>
                </a:solidFill>
              </a:rPr>
              <a:t>Більмацької</a:t>
            </a:r>
            <a:r>
              <a:rPr lang="uk-UA" alt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altLang="ru-RU" b="1" dirty="0" err="1" smtClean="0">
                <a:solidFill>
                  <a:schemeClr val="accent2">
                    <a:lumMod val="75000"/>
                  </a:schemeClr>
                </a:solidFill>
              </a:rPr>
              <a:t>райдерж-адміністрації</a:t>
            </a:r>
            <a:r>
              <a:rPr lang="uk-UA" alt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ru-RU" alt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152400" y="5056414"/>
            <a:ext cx="3417888" cy="1219200"/>
          </a:xfrm>
          <a:prstGeom prst="wedgeRoundRectCallout">
            <a:avLst>
              <a:gd name="adj1" fmla="val 90759"/>
              <a:gd name="adj2" fmla="val -71229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r>
              <a:rPr lang="uk-UA" altLang="ru-RU" b="1" dirty="0">
                <a:solidFill>
                  <a:schemeClr val="accent2">
                    <a:lumMod val="75000"/>
                  </a:schemeClr>
                </a:solidFill>
              </a:rPr>
              <a:t>Відділ </a:t>
            </a:r>
            <a:r>
              <a:rPr lang="ru-RU" altLang="ru-RU" b="1" dirty="0" err="1" smtClean="0">
                <a:solidFill>
                  <a:schemeClr val="accent2">
                    <a:lumMod val="75000"/>
                  </a:schemeClr>
                </a:solidFill>
              </a:rPr>
              <a:t>культури</a:t>
            </a:r>
            <a:r>
              <a:rPr lang="ru-RU" altLang="ru-RU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altLang="ru-RU" b="1" dirty="0" err="1">
                <a:solidFill>
                  <a:schemeClr val="accent2">
                    <a:lumMod val="75000"/>
                  </a:schemeClr>
                </a:solidFill>
              </a:rPr>
              <a:t>освіти</a:t>
            </a:r>
            <a:r>
              <a:rPr lang="ru-RU" altLang="ru-RU" b="1" dirty="0">
                <a:solidFill>
                  <a:schemeClr val="accent2">
                    <a:lumMod val="75000"/>
                  </a:schemeClr>
                </a:solidFill>
              </a:rPr>
              <a:t> та </a:t>
            </a:r>
            <a:r>
              <a:rPr lang="ru-RU" altLang="ru-RU" b="1" dirty="0" err="1">
                <a:solidFill>
                  <a:schemeClr val="accent2">
                    <a:lumMod val="75000"/>
                  </a:schemeClr>
                </a:solidFill>
              </a:rPr>
              <a:t>архівної</a:t>
            </a:r>
            <a:r>
              <a:rPr lang="ru-RU" alt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altLang="ru-RU" b="1" dirty="0" err="1" smtClean="0">
                <a:solidFill>
                  <a:schemeClr val="accent2">
                    <a:lumMod val="75000"/>
                  </a:schemeClr>
                </a:solidFill>
              </a:rPr>
              <a:t>роботи</a:t>
            </a:r>
            <a:r>
              <a:rPr lang="ru-RU" alt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altLang="ru-RU" b="1" dirty="0" err="1" smtClean="0">
                <a:solidFill>
                  <a:schemeClr val="accent2">
                    <a:lumMod val="75000"/>
                  </a:schemeClr>
                </a:solidFill>
              </a:rPr>
              <a:t>Приазовської</a:t>
            </a:r>
            <a:r>
              <a:rPr lang="ru-RU" alt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altLang="ru-RU" b="1" dirty="0" smtClean="0">
                <a:solidFill>
                  <a:schemeClr val="accent2">
                    <a:lumMod val="75000"/>
                  </a:schemeClr>
                </a:solidFill>
              </a:rPr>
              <a:t>райдержадміністрації </a:t>
            </a:r>
            <a:endParaRPr lang="ru-RU" alt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-1" y="3657600"/>
            <a:ext cx="3551919" cy="1219200"/>
          </a:xfrm>
          <a:prstGeom prst="wedgeRoundRectCallout">
            <a:avLst>
              <a:gd name="adj1" fmla="val 113443"/>
              <a:gd name="adj2" fmla="val -43848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r>
              <a:rPr lang="uk-UA" altLang="ru-RU" b="1" dirty="0" smtClean="0">
                <a:solidFill>
                  <a:schemeClr val="accent2">
                    <a:lumMod val="75000"/>
                  </a:schemeClr>
                </a:solidFill>
              </a:rPr>
              <a:t>Відділ </a:t>
            </a:r>
            <a:r>
              <a:rPr lang="uk-UA" altLang="ru-RU" b="1" dirty="0">
                <a:solidFill>
                  <a:schemeClr val="accent2">
                    <a:lumMod val="75000"/>
                  </a:schemeClr>
                </a:solidFill>
              </a:rPr>
              <a:t>архівної справи та державної реєстрації </a:t>
            </a:r>
            <a:r>
              <a:rPr lang="uk-UA" altLang="ru-RU" b="1" dirty="0" smtClean="0">
                <a:solidFill>
                  <a:schemeClr val="accent2">
                    <a:lumMod val="75000"/>
                  </a:schemeClr>
                </a:solidFill>
              </a:rPr>
              <a:t>Чернігівської райдержадміністрації </a:t>
            </a:r>
            <a:endParaRPr lang="ru-RU" alt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9753600" cy="6858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4000" b="1">
                <a:latin typeface="Arial Narrow" pitchFamily="34" charset="0"/>
              </a:rPr>
              <a:t>Динаміка виконання тематичних запитів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31012344"/>
              </p:ext>
            </p:extLst>
          </p:nvPr>
        </p:nvGraphicFramePr>
        <p:xfrm>
          <a:off x="50800" y="1119188"/>
          <a:ext cx="9804400" cy="5432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7652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3F08B84D-0F79-4BEE-9A27-1DD4D93BF91D}" type="slidenum">
              <a:rPr lang="ru-RU">
                <a:solidFill>
                  <a:srgbClr val="DBF5F9"/>
                </a:solidFill>
              </a:rPr>
              <a:pPr eaLnBrk="1" hangingPunct="1"/>
              <a:t>20</a:t>
            </a:fld>
            <a:endParaRPr lang="ru-RU">
              <a:solidFill>
                <a:srgbClr val="DBF5F9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9753600" cy="6858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4000" b="1">
                <a:latin typeface="Arial Narrow" pitchFamily="34" charset="0"/>
              </a:rPr>
              <a:t>Динаміка виконання </a:t>
            </a:r>
            <a:r>
              <a:rPr lang="uk-UA" sz="4000" b="1" smtClean="0">
                <a:latin typeface="Arial Narrow" pitchFamily="34" charset="0"/>
              </a:rPr>
              <a:t>майнових запитів</a:t>
            </a:r>
            <a:endParaRPr lang="uk-UA" sz="4000" b="1">
              <a:latin typeface="Arial Narrow" pitchFamily="34" charset="0"/>
            </a:endParaRP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01655852"/>
              </p:ext>
            </p:extLst>
          </p:nvPr>
        </p:nvGraphicFramePr>
        <p:xfrm>
          <a:off x="50800" y="1119188"/>
          <a:ext cx="9804400" cy="5432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676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D4048D25-517D-400C-A766-9C9651293695}" type="slidenum">
              <a:rPr lang="ru-RU">
                <a:solidFill>
                  <a:srgbClr val="DBF5F9"/>
                </a:solidFill>
              </a:rPr>
              <a:pPr eaLnBrk="1" hangingPunct="1"/>
              <a:t>21</a:t>
            </a:fld>
            <a:endParaRPr lang="ru-RU">
              <a:solidFill>
                <a:srgbClr val="DBF5F9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9753600" cy="10668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4000" b="1">
                <a:latin typeface="Arial Narrow" pitchFamily="34" charset="0"/>
              </a:rPr>
              <a:t>Динаміка виконання </a:t>
            </a:r>
            <a:r>
              <a:rPr lang="uk-UA" sz="4000" b="1" smtClean="0">
                <a:latin typeface="Arial Narrow" pitchFamily="34" charset="0"/>
              </a:rPr>
              <a:t>запитів </a:t>
            </a:r>
            <a:br>
              <a:rPr lang="uk-UA" sz="4000" b="1" smtClean="0">
                <a:latin typeface="Arial Narrow" pitchFamily="34" charset="0"/>
              </a:rPr>
            </a:br>
            <a:r>
              <a:rPr lang="uk-UA" sz="4000" b="1" smtClean="0">
                <a:latin typeface="Arial Narrow" pitchFamily="34" charset="0"/>
              </a:rPr>
              <a:t>соціально-правового характеру</a:t>
            </a:r>
            <a:endParaRPr lang="uk-UA" sz="4000" b="1">
              <a:latin typeface="Arial Narrow" pitchFamily="34" charset="0"/>
            </a:endParaRP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71821363"/>
              </p:ext>
            </p:extLst>
          </p:nvPr>
        </p:nvGraphicFramePr>
        <p:xfrm>
          <a:off x="50800" y="1119188"/>
          <a:ext cx="9804400" cy="5432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9700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3F59035D-FE0D-4A97-BD7D-14D0DF3AE2D9}" type="slidenum">
              <a:rPr lang="ru-RU">
                <a:solidFill>
                  <a:srgbClr val="DBF5F9"/>
                </a:solidFill>
              </a:rPr>
              <a:pPr eaLnBrk="1" hangingPunct="1"/>
              <a:t>22</a:t>
            </a:fld>
            <a:endParaRPr lang="ru-RU">
              <a:solidFill>
                <a:srgbClr val="DBF5F9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819400"/>
            <a:ext cx="8915400" cy="79692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uk-UA" sz="4000" b="1" smtClean="0">
                <a:solidFill>
                  <a:schemeClr val="tx2"/>
                </a:solidFill>
              </a:rPr>
              <a:t>Дякуємо за увагу!</a:t>
            </a:r>
          </a:p>
        </p:txBody>
      </p:sp>
      <p:sp>
        <p:nvSpPr>
          <p:cNvPr id="30723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DE82A56-8B4B-4DB3-9A6F-D01479B3B406}" type="slidenum">
              <a:rPr lang="ru-RU">
                <a:solidFill>
                  <a:schemeClr val="tx2"/>
                </a:solidFill>
              </a:rPr>
              <a:pPr eaLnBrk="1" hangingPunct="1"/>
              <a:t>23</a:t>
            </a:fld>
            <a:endParaRPr lang="ru-RU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1066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800" b="1" smtClean="0">
                <a:latin typeface="Arial Narrow" pitchFamily="34" charset="0"/>
              </a:rPr>
              <a:t>Динаміка відсоткового співвідношення секретних  справ до загальної кількості справ в Державному архіві Запорізької області</a:t>
            </a:r>
            <a:endParaRPr lang="uk-UA" sz="16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28194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uk-UA" sz="2400" b="1" i="1" dirty="0" smtClean="0">
                <a:solidFill>
                  <a:schemeClr val="tx2"/>
                </a:solidFill>
                <a:latin typeface="Arial Narrow" pitchFamily="34" charset="0"/>
              </a:rPr>
              <a:t>Кількість розсекречених справ в Державному архіві Запорізької області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uk-UA" sz="2400" b="1" i="1" dirty="0" smtClean="0">
                <a:solidFill>
                  <a:schemeClr val="tx2"/>
                </a:solidFill>
                <a:latin typeface="Arial Narrow" pitchFamily="34" charset="0"/>
              </a:rPr>
              <a:t>(2016-2020 роки):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uk-UA" sz="2400" b="1" dirty="0" smtClean="0">
                <a:solidFill>
                  <a:schemeClr val="tx2"/>
                </a:solidFill>
                <a:latin typeface="Arial Narrow" pitchFamily="34" charset="0"/>
              </a:rPr>
              <a:t>2016 р. – 839,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uk-UA" sz="2400" b="1" dirty="0" smtClean="0">
                <a:solidFill>
                  <a:schemeClr val="tx2"/>
                </a:solidFill>
                <a:latin typeface="Arial Narrow" pitchFamily="34" charset="0"/>
              </a:rPr>
              <a:t>2017 р. – 442,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uk-UA" sz="2400" b="1" dirty="0" smtClean="0">
                <a:solidFill>
                  <a:schemeClr val="tx2"/>
                </a:solidFill>
                <a:latin typeface="Arial Narrow" pitchFamily="34" charset="0"/>
              </a:rPr>
              <a:t>2018 р. – 345,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uk-UA" sz="2400" b="1" dirty="0" smtClean="0">
                <a:solidFill>
                  <a:schemeClr val="tx2"/>
                </a:solidFill>
                <a:latin typeface="Arial Narrow" pitchFamily="34" charset="0"/>
              </a:rPr>
              <a:t>2019 р. – 393,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uk-UA" sz="2400" b="1" dirty="0" smtClean="0">
                <a:solidFill>
                  <a:schemeClr val="tx2"/>
                </a:solidFill>
                <a:latin typeface="Arial Narrow" pitchFamily="34" charset="0"/>
              </a:rPr>
              <a:t>2020 р. – 210.</a:t>
            </a:r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type="chart" sz="half" idx="2"/>
            <p:extLst>
              <p:ext uri="{D42A27DB-BD31-4B8C-83A1-F6EECF244321}">
                <p14:modId xmlns:p14="http://schemas.microsoft.com/office/powerpoint/2010/main" val="4137489774"/>
              </p:ext>
            </p:extLst>
          </p:nvPr>
        </p:nvGraphicFramePr>
        <p:xfrm>
          <a:off x="2944813" y="50800"/>
          <a:ext cx="6751637" cy="736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221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C9282E6F-60C1-4DE1-A42A-D574404717CA}" type="slidenum">
              <a:rPr lang="ru-RU">
                <a:solidFill>
                  <a:schemeClr val="tx2"/>
                </a:solidFill>
              </a:rPr>
              <a:pPr eaLnBrk="1" hangingPunct="1"/>
              <a:t>3</a:t>
            </a:fld>
            <a:endParaRPr lang="ru-RU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5000" y="1524000"/>
            <a:ext cx="6096000" cy="4572000"/>
          </a:xfrm>
        </p:spPr>
      </p:pic>
      <p:sp>
        <p:nvSpPr>
          <p:cNvPr id="10243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EA410817-6204-4D5D-BA91-7EB2443D7841}" type="slidenum">
              <a:rPr lang="ru-RU" altLang="ru-RU" sz="1200">
                <a:latin typeface="Garamond" pitchFamily="18" charset="0"/>
              </a:rPr>
              <a:pPr eaLnBrk="1" hangingPunct="1"/>
              <a:t>4</a:t>
            </a:fld>
            <a:endParaRPr lang="ru-RU" altLang="ru-RU" sz="1200">
              <a:latin typeface="Garamond" pitchFamily="18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193675" y="188913"/>
            <a:ext cx="9217025" cy="87153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altLang="ru-RU" sz="3600" smtClean="0">
                <a:latin typeface="Arial" charset="0"/>
                <a:cs typeface="Arial" charset="0"/>
              </a:rPr>
              <a:t>Програми розвитку архівної справи в Запорізькій області</a:t>
            </a:r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152400" y="3889375"/>
            <a:ext cx="2116138" cy="722313"/>
          </a:xfrm>
          <a:prstGeom prst="wedgeRoundRectCallout">
            <a:avLst>
              <a:gd name="adj1" fmla="val 135998"/>
              <a:gd name="adj2" fmla="val -127087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r>
              <a:rPr lang="uk-UA" altLang="ru-RU" b="1" dirty="0" err="1">
                <a:solidFill>
                  <a:schemeClr val="accent2">
                    <a:lumMod val="75000"/>
                  </a:schemeClr>
                </a:solidFill>
              </a:rPr>
              <a:t>Василівський</a:t>
            </a:r>
            <a:r>
              <a:rPr lang="uk-UA" altLang="ru-RU" b="1" dirty="0">
                <a:solidFill>
                  <a:schemeClr val="accent2">
                    <a:lumMod val="75000"/>
                  </a:schemeClr>
                </a:solidFill>
              </a:rPr>
              <a:t> район</a:t>
            </a:r>
            <a:endParaRPr lang="ru-RU" alt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215900" y="1181100"/>
            <a:ext cx="2962275" cy="728663"/>
          </a:xfrm>
          <a:prstGeom prst="wedgeRoundRectCallout">
            <a:avLst>
              <a:gd name="adj1" fmla="val 66194"/>
              <a:gd name="adj2" fmla="val 101528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r>
              <a:rPr lang="uk-UA" altLang="ru-RU" b="1" dirty="0">
                <a:solidFill>
                  <a:schemeClr val="accent2">
                    <a:lumMod val="75000"/>
                  </a:schemeClr>
                </a:solidFill>
              </a:rPr>
              <a:t>Державний архів Запорізької області</a:t>
            </a:r>
            <a:endParaRPr lang="ru-RU" alt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6848475" y="2081213"/>
            <a:ext cx="2705100" cy="609600"/>
          </a:xfrm>
          <a:prstGeom prst="wedgeRoundRectCallout">
            <a:avLst>
              <a:gd name="adj1" fmla="val -116713"/>
              <a:gd name="adj2" fmla="val 190321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r>
              <a:rPr lang="uk-UA" altLang="ru-RU" b="1" dirty="0" smtClean="0">
                <a:solidFill>
                  <a:schemeClr val="accent2">
                    <a:lumMod val="75000"/>
                  </a:schemeClr>
                </a:solidFill>
              </a:rPr>
              <a:t>м. Токмак</a:t>
            </a:r>
            <a:endParaRPr lang="ru-RU" alt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6924221" y="4611688"/>
            <a:ext cx="2705100" cy="762000"/>
          </a:xfrm>
          <a:prstGeom prst="wedgeRoundRectCallout">
            <a:avLst>
              <a:gd name="adj1" fmla="val -144077"/>
              <a:gd name="adj2" fmla="val -59262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r>
              <a:rPr lang="uk-UA" altLang="ru-RU" b="1" dirty="0">
                <a:solidFill>
                  <a:schemeClr val="accent2">
                    <a:lumMod val="75000"/>
                  </a:schemeClr>
                </a:solidFill>
              </a:rPr>
              <a:t>Мелітопольський район</a:t>
            </a:r>
            <a:endParaRPr lang="ru-RU" alt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152400" y="2368550"/>
            <a:ext cx="2000250" cy="646113"/>
          </a:xfrm>
          <a:prstGeom prst="wedgeRoundRectCallout">
            <a:avLst>
              <a:gd name="adj1" fmla="val 116415"/>
              <a:gd name="adj2" fmla="val -5210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r>
              <a:rPr lang="uk-UA" altLang="ru-RU" b="1" dirty="0">
                <a:solidFill>
                  <a:schemeClr val="accent2">
                    <a:lumMod val="75000"/>
                  </a:schemeClr>
                </a:solidFill>
              </a:rPr>
              <a:t>Запорізький район</a:t>
            </a:r>
            <a:endParaRPr lang="ru-RU" alt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AutoShape 7"/>
          <p:cNvSpPr>
            <a:spLocks noChangeArrowheads="1"/>
          </p:cNvSpPr>
          <p:nvPr/>
        </p:nvSpPr>
        <p:spPr bwMode="auto">
          <a:xfrm>
            <a:off x="7086600" y="1163638"/>
            <a:ext cx="2613025" cy="381000"/>
          </a:xfrm>
          <a:prstGeom prst="wedgeRoundRectCallout">
            <a:avLst>
              <a:gd name="adj1" fmla="val -175703"/>
              <a:gd name="adj2" fmla="val 246573"/>
              <a:gd name="adj3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r>
              <a:rPr lang="uk-UA" altLang="ru-RU" b="1" dirty="0">
                <a:solidFill>
                  <a:schemeClr val="accent2">
                    <a:lumMod val="75000"/>
                  </a:schemeClr>
                </a:solidFill>
              </a:rPr>
              <a:t>м. Запоріжжя</a:t>
            </a:r>
            <a:endParaRPr lang="ru-RU" alt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1066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800" b="1" smtClean="0">
                <a:latin typeface="Arial Narrow" pitchFamily="34" charset="0"/>
              </a:rPr>
              <a:t>Забезпечення контролю  наявності, фізико-хімічного та технічного стану документів. Створення страхового фонду</a:t>
            </a:r>
          </a:p>
        </p:txBody>
      </p:sp>
      <p:sp>
        <p:nvSpPr>
          <p:cNvPr id="11267" name="Rectangle 42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C4150BD9-0F3C-4D0C-94EF-F177EC495D18}" type="slidenum">
              <a:rPr lang="ru-RU">
                <a:solidFill>
                  <a:schemeClr val="tx2"/>
                </a:solidFill>
              </a:rPr>
              <a:pPr eaLnBrk="1" hangingPunct="1"/>
              <a:t>5</a:t>
            </a:fld>
            <a:endParaRPr lang="ru-RU">
              <a:solidFill>
                <a:schemeClr val="tx2"/>
              </a:solidFill>
            </a:endParaRPr>
          </a:p>
        </p:txBody>
      </p:sp>
      <p:grpSp>
        <p:nvGrpSpPr>
          <p:cNvPr id="11268" name="Organization Chart 3"/>
          <p:cNvGrpSpPr>
            <a:grpSpLocks/>
          </p:cNvGrpSpPr>
          <p:nvPr/>
        </p:nvGrpSpPr>
        <p:grpSpPr bwMode="auto">
          <a:xfrm>
            <a:off x="471488" y="1066800"/>
            <a:ext cx="9255125" cy="4801217"/>
            <a:chOff x="304" y="1017"/>
            <a:chExt cx="3048" cy="2993"/>
          </a:xfrm>
        </p:grpSpPr>
        <p:cxnSp>
          <p:nvCxnSpPr>
            <p:cNvPr id="11269" name="_s62468"/>
            <p:cNvCxnSpPr>
              <a:cxnSpLocks noChangeShapeType="1"/>
            </p:cNvCxnSpPr>
            <p:nvPr/>
          </p:nvCxnSpPr>
          <p:spPr bwMode="auto">
            <a:xfrm rot="5400000" flipH="1" flipV="1">
              <a:off x="728" y="2753"/>
              <a:ext cx="1910" cy="1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0" name="_s62469"/>
            <p:cNvCxnSpPr>
              <a:cxnSpLocks noChangeShapeType="1"/>
            </p:cNvCxnSpPr>
            <p:nvPr/>
          </p:nvCxnSpPr>
          <p:spPr bwMode="auto">
            <a:xfrm rot="5400000" flipH="1" flipV="1">
              <a:off x="969" y="2699"/>
              <a:ext cx="1974" cy="0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1" name="_s62470"/>
            <p:cNvCxnSpPr>
              <a:cxnSpLocks noChangeShapeType="1"/>
              <a:stCxn id="4120" idx="0"/>
              <a:endCxn id="4114" idx="2"/>
            </p:cNvCxnSpPr>
            <p:nvPr/>
          </p:nvCxnSpPr>
          <p:spPr bwMode="auto">
            <a:xfrm rot="-5400000">
              <a:off x="1545" y="1156"/>
              <a:ext cx="70" cy="519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2" name="_s62471"/>
            <p:cNvCxnSpPr>
              <a:cxnSpLocks noChangeShapeType="1"/>
              <a:stCxn id="4124" idx="3"/>
            </p:cNvCxnSpPr>
            <p:nvPr/>
          </p:nvCxnSpPr>
          <p:spPr bwMode="auto">
            <a:xfrm flipV="1">
              <a:off x="1540" y="1981"/>
              <a:ext cx="144" cy="172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3" name="_s62472"/>
            <p:cNvCxnSpPr>
              <a:cxnSpLocks noChangeShapeType="1"/>
              <a:stCxn id="4123" idx="3"/>
            </p:cNvCxnSpPr>
            <p:nvPr/>
          </p:nvCxnSpPr>
          <p:spPr bwMode="auto">
            <a:xfrm flipV="1">
              <a:off x="1531" y="1762"/>
              <a:ext cx="143" cy="136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4" name="_s62473"/>
            <p:cNvCxnSpPr>
              <a:cxnSpLocks noChangeShapeType="1"/>
              <a:stCxn id="4122" idx="3"/>
            </p:cNvCxnSpPr>
            <p:nvPr/>
          </p:nvCxnSpPr>
          <p:spPr bwMode="auto">
            <a:xfrm flipV="1">
              <a:off x="1531" y="1657"/>
              <a:ext cx="143" cy="95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5" name="_s62474"/>
            <p:cNvCxnSpPr>
              <a:cxnSpLocks noChangeShapeType="1"/>
              <a:stCxn id="4121" idx="3"/>
            </p:cNvCxnSpPr>
            <p:nvPr/>
          </p:nvCxnSpPr>
          <p:spPr bwMode="auto">
            <a:xfrm flipV="1">
              <a:off x="1540" y="1649"/>
              <a:ext cx="143" cy="376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6" name="_s62476"/>
            <p:cNvCxnSpPr>
              <a:cxnSpLocks noChangeShapeType="1"/>
              <a:stCxn id="11282" idx="0"/>
              <a:endCxn id="4114" idx="2"/>
            </p:cNvCxnSpPr>
            <p:nvPr/>
          </p:nvCxnSpPr>
          <p:spPr bwMode="auto">
            <a:xfrm rot="5400000" flipH="1">
              <a:off x="2049" y="1171"/>
              <a:ext cx="70" cy="489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7" name="_s62477"/>
            <p:cNvCxnSpPr>
              <a:cxnSpLocks noChangeShapeType="1"/>
            </p:cNvCxnSpPr>
            <p:nvPr/>
          </p:nvCxnSpPr>
          <p:spPr bwMode="auto">
            <a:xfrm rot="10800000">
              <a:off x="1950" y="1705"/>
              <a:ext cx="150" cy="213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8" name="_s62478"/>
            <p:cNvCxnSpPr>
              <a:cxnSpLocks noChangeShapeType="1"/>
              <a:stCxn id="11285" idx="1"/>
            </p:cNvCxnSpPr>
            <p:nvPr/>
          </p:nvCxnSpPr>
          <p:spPr bwMode="auto">
            <a:xfrm rot="10800000">
              <a:off x="1952" y="1869"/>
              <a:ext cx="150" cy="1257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9" name="_s62479"/>
            <p:cNvCxnSpPr>
              <a:cxnSpLocks noChangeShapeType="1"/>
              <a:stCxn id="11284" idx="1"/>
            </p:cNvCxnSpPr>
            <p:nvPr/>
          </p:nvCxnSpPr>
          <p:spPr bwMode="auto">
            <a:xfrm rot="10800000">
              <a:off x="1952" y="1702"/>
              <a:ext cx="150" cy="90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80" name="_s62480"/>
            <p:cNvCxnSpPr>
              <a:cxnSpLocks noChangeShapeType="1"/>
              <a:stCxn id="11283" idx="1"/>
            </p:cNvCxnSpPr>
            <p:nvPr/>
          </p:nvCxnSpPr>
          <p:spPr bwMode="auto">
            <a:xfrm rot="10800000">
              <a:off x="1956" y="1582"/>
              <a:ext cx="150" cy="44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14" name="_s62482"/>
            <p:cNvSpPr>
              <a:spLocks noChangeArrowheads="1"/>
            </p:cNvSpPr>
            <p:nvPr/>
          </p:nvSpPr>
          <p:spPr bwMode="auto">
            <a:xfrm>
              <a:off x="325" y="1017"/>
              <a:ext cx="3027" cy="364"/>
            </a:xfrm>
            <a:prstGeom prst="roundRect">
              <a:avLst>
                <a:gd name="adj" fmla="val 16505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sz="2400" b="1" dirty="0" err="1">
                  <a:solidFill>
                    <a:schemeClr val="bg2">
                      <a:lumMod val="60000"/>
                      <a:lumOff val="40000"/>
                    </a:schemeClr>
                  </a:solidFill>
                  <a:cs typeface="Arial" charset="0"/>
                </a:rPr>
                <a:t>Державним</a:t>
              </a:r>
              <a:r>
                <a:rPr lang="ru-RU" sz="2400" b="1" dirty="0">
                  <a:solidFill>
                    <a:schemeClr val="bg2">
                      <a:lumMod val="60000"/>
                      <a:lumOff val="40000"/>
                    </a:schemeClr>
                  </a:solidFill>
                  <a:cs typeface="Arial" charset="0"/>
                </a:rPr>
                <a:t> </a:t>
              </a:r>
              <a:r>
                <a:rPr lang="ru-RU" sz="2400" b="1" dirty="0" err="1">
                  <a:solidFill>
                    <a:schemeClr val="bg2">
                      <a:lumMod val="60000"/>
                      <a:lumOff val="40000"/>
                    </a:schemeClr>
                  </a:solidFill>
                  <a:cs typeface="Arial" charset="0"/>
                </a:rPr>
                <a:t>архівом</a:t>
              </a:r>
              <a:r>
                <a:rPr lang="ru-RU" sz="2400" b="1" dirty="0">
                  <a:solidFill>
                    <a:schemeClr val="bg2">
                      <a:lumMod val="60000"/>
                      <a:lumOff val="40000"/>
                    </a:schemeClr>
                  </a:solidFill>
                  <a:cs typeface="Arial" charset="0"/>
                </a:rPr>
                <a:t> </a:t>
              </a:r>
              <a:r>
                <a:rPr lang="ru-RU" sz="2400" b="1" dirty="0" err="1">
                  <a:solidFill>
                    <a:schemeClr val="bg2">
                      <a:lumMod val="60000"/>
                      <a:lumOff val="40000"/>
                    </a:schemeClr>
                  </a:solidFill>
                  <a:cs typeface="Arial" charset="0"/>
                </a:rPr>
                <a:t>Запорізької</a:t>
              </a:r>
              <a:r>
                <a:rPr lang="ru-RU" sz="2400" b="1" dirty="0">
                  <a:solidFill>
                    <a:schemeClr val="bg2">
                      <a:lumMod val="60000"/>
                      <a:lumOff val="40000"/>
                    </a:schemeClr>
                  </a:solidFill>
                  <a:cs typeface="Arial" charset="0"/>
                </a:rPr>
                <a:t> </a:t>
              </a:r>
              <a:r>
                <a:rPr lang="ru-RU" sz="2400" b="1" dirty="0" err="1">
                  <a:solidFill>
                    <a:schemeClr val="bg2">
                      <a:lumMod val="60000"/>
                      <a:lumOff val="40000"/>
                    </a:schemeClr>
                  </a:solidFill>
                  <a:cs typeface="Arial" charset="0"/>
                </a:rPr>
                <a:t>області</a:t>
              </a:r>
              <a:endParaRPr lang="ru-RU" sz="2400" b="1" dirty="0">
                <a:solidFill>
                  <a:schemeClr val="bg2">
                    <a:lumMod val="60000"/>
                    <a:lumOff val="40000"/>
                  </a:schemeClr>
                </a:solidFill>
                <a:cs typeface="Arial" charset="0"/>
              </a:endParaRPr>
            </a:p>
          </p:txBody>
        </p:sp>
        <p:sp>
          <p:nvSpPr>
            <p:cNvPr id="11282" name="_s62483"/>
            <p:cNvSpPr>
              <a:spLocks noChangeArrowheads="1"/>
            </p:cNvSpPr>
            <p:nvPr/>
          </p:nvSpPr>
          <p:spPr bwMode="auto">
            <a:xfrm>
              <a:off x="1896" y="1451"/>
              <a:ext cx="864" cy="20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1600" dirty="0">
                  <a:latin typeface="Arial" charset="0"/>
                  <a:cs typeface="Arial" charset="0"/>
                </a:rPr>
                <a:t>В </a:t>
              </a:r>
              <a:r>
                <a:rPr lang="ru-RU" sz="1600" dirty="0" smtClean="0">
                  <a:latin typeface="Arial" charset="0"/>
                  <a:cs typeface="Arial" charset="0"/>
                </a:rPr>
                <a:t>2021 </a:t>
              </a:r>
              <a:r>
                <a:rPr lang="ru-RU" sz="1600" dirty="0" err="1">
                  <a:latin typeface="Arial" charset="0"/>
                  <a:cs typeface="Arial" charset="0"/>
                </a:rPr>
                <a:t>році</a:t>
              </a:r>
              <a:r>
                <a:rPr lang="ru-RU" sz="1600" dirty="0">
                  <a:latin typeface="Arial" charset="0"/>
                  <a:cs typeface="Arial" charset="0"/>
                </a:rPr>
                <a:t> </a:t>
              </a:r>
              <a:r>
                <a:rPr lang="ru-RU" sz="1600" dirty="0" err="1">
                  <a:latin typeface="Arial" charset="0"/>
                  <a:cs typeface="Arial" charset="0"/>
                </a:rPr>
                <a:t>планується</a:t>
              </a:r>
              <a:r>
                <a:rPr lang="ru-RU" sz="1600" dirty="0">
                  <a:latin typeface="Arial" charset="0"/>
                  <a:cs typeface="Arial" charset="0"/>
                </a:rPr>
                <a:t>:</a:t>
              </a:r>
            </a:p>
          </p:txBody>
        </p:sp>
        <p:sp>
          <p:nvSpPr>
            <p:cNvPr id="11283" name="_s62485"/>
            <p:cNvSpPr>
              <a:spLocks noChangeArrowheads="1"/>
            </p:cNvSpPr>
            <p:nvPr/>
          </p:nvSpPr>
          <p:spPr bwMode="auto">
            <a:xfrm>
              <a:off x="2106" y="1799"/>
              <a:ext cx="1230" cy="45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dirty="0" err="1">
                  <a:latin typeface="Arial" charset="0"/>
                  <a:cs typeface="Arial" charset="0"/>
                </a:rPr>
                <a:t>Відреставрувати</a:t>
              </a:r>
              <a:r>
                <a:rPr lang="ru-RU" dirty="0">
                  <a:latin typeface="Arial" charset="0"/>
                  <a:cs typeface="Arial" charset="0"/>
                </a:rPr>
                <a:t> </a:t>
              </a:r>
              <a:r>
                <a:rPr lang="ru-RU" dirty="0" smtClean="0">
                  <a:latin typeface="Arial" charset="0"/>
                  <a:cs typeface="Arial" charset="0"/>
                </a:rPr>
                <a:t>1000 </a:t>
              </a:r>
              <a:r>
                <a:rPr lang="ru-RU" dirty="0" err="1">
                  <a:latin typeface="Arial" charset="0"/>
                  <a:cs typeface="Arial" charset="0"/>
                </a:rPr>
                <a:t>аркушів</a:t>
              </a:r>
              <a:endParaRPr lang="ru-RU" dirty="0">
                <a:latin typeface="Arial" charset="0"/>
                <a:cs typeface="Arial" charset="0"/>
              </a:endParaRPr>
            </a:p>
            <a:p>
              <a:pPr algn="ctr"/>
              <a:r>
                <a:rPr lang="ru-RU" dirty="0" err="1">
                  <a:latin typeface="Arial" charset="0"/>
                  <a:cs typeface="Arial" charset="0"/>
                </a:rPr>
                <a:t>документів</a:t>
              </a:r>
              <a:r>
                <a:rPr lang="ru-RU" dirty="0">
                  <a:latin typeface="Arial" charset="0"/>
                  <a:cs typeface="Arial" charset="0"/>
                </a:rPr>
                <a:t> на </a:t>
              </a:r>
              <a:r>
                <a:rPr lang="ru-RU" dirty="0" err="1">
                  <a:latin typeface="Arial" charset="0"/>
                  <a:cs typeface="Arial" charset="0"/>
                </a:rPr>
                <a:t>паперовій</a:t>
              </a:r>
              <a:r>
                <a:rPr lang="ru-RU" dirty="0">
                  <a:latin typeface="Arial" charset="0"/>
                  <a:cs typeface="Arial" charset="0"/>
                </a:rPr>
                <a:t> </a:t>
              </a:r>
              <a:r>
                <a:rPr lang="ru-RU" dirty="0" err="1">
                  <a:latin typeface="Arial" charset="0"/>
                  <a:cs typeface="Arial" charset="0"/>
                </a:rPr>
                <a:t>основі</a:t>
              </a:r>
              <a:endParaRPr lang="ru-RU" dirty="0">
                <a:latin typeface="Arial" charset="0"/>
                <a:cs typeface="Arial" charset="0"/>
              </a:endParaRPr>
            </a:p>
          </p:txBody>
        </p:sp>
        <p:sp>
          <p:nvSpPr>
            <p:cNvPr id="11284" name="_s62486"/>
            <p:cNvSpPr>
              <a:spLocks noChangeArrowheads="1"/>
            </p:cNvSpPr>
            <p:nvPr/>
          </p:nvSpPr>
          <p:spPr bwMode="auto">
            <a:xfrm>
              <a:off x="2102" y="2398"/>
              <a:ext cx="1230" cy="41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dirty="0" err="1">
                  <a:latin typeface="Arial" charset="0"/>
                  <a:cs typeface="Arial" charset="0"/>
                </a:rPr>
                <a:t>Відремонтувати</a:t>
              </a:r>
              <a:r>
                <a:rPr lang="ru-RU" dirty="0">
                  <a:latin typeface="Arial" charset="0"/>
                  <a:cs typeface="Arial" charset="0"/>
                </a:rPr>
                <a:t> </a:t>
              </a:r>
              <a:r>
                <a:rPr lang="ru-RU" dirty="0" smtClean="0">
                  <a:latin typeface="Arial" charset="0"/>
                  <a:cs typeface="Arial" charset="0"/>
                </a:rPr>
                <a:t>10000 </a:t>
              </a:r>
              <a:r>
                <a:rPr lang="ru-RU" dirty="0" err="1">
                  <a:latin typeface="Arial" charset="0"/>
                  <a:cs typeface="Arial" charset="0"/>
                </a:rPr>
                <a:t>аркушів</a:t>
              </a:r>
              <a:endParaRPr lang="ru-RU" dirty="0">
                <a:latin typeface="Arial" charset="0"/>
                <a:cs typeface="Arial" charset="0"/>
              </a:endParaRPr>
            </a:p>
            <a:p>
              <a:pPr algn="ctr"/>
              <a:r>
                <a:rPr lang="ru-RU" dirty="0" err="1">
                  <a:latin typeface="Arial" charset="0"/>
                  <a:cs typeface="Arial" charset="0"/>
                </a:rPr>
                <a:t>документів</a:t>
              </a:r>
              <a:r>
                <a:rPr lang="ru-RU" dirty="0">
                  <a:latin typeface="Arial" charset="0"/>
                  <a:cs typeface="Arial" charset="0"/>
                </a:rPr>
                <a:t> на </a:t>
              </a:r>
              <a:r>
                <a:rPr lang="ru-RU" dirty="0" err="1">
                  <a:latin typeface="Arial" charset="0"/>
                  <a:cs typeface="Arial" charset="0"/>
                </a:rPr>
                <a:t>паперовій</a:t>
              </a:r>
              <a:r>
                <a:rPr lang="ru-RU" dirty="0">
                  <a:latin typeface="Arial" charset="0"/>
                  <a:cs typeface="Arial" charset="0"/>
                </a:rPr>
                <a:t> </a:t>
              </a:r>
              <a:r>
                <a:rPr lang="ru-RU" dirty="0" err="1">
                  <a:latin typeface="Arial" charset="0"/>
                  <a:cs typeface="Arial" charset="0"/>
                </a:rPr>
                <a:t>основі</a:t>
              </a:r>
              <a:endParaRPr lang="ru-RU" dirty="0">
                <a:latin typeface="Arial" charset="0"/>
                <a:cs typeface="Arial" charset="0"/>
              </a:endParaRPr>
            </a:p>
          </p:txBody>
        </p:sp>
        <p:sp>
          <p:nvSpPr>
            <p:cNvPr id="11285" name="_s62487"/>
            <p:cNvSpPr>
              <a:spLocks noChangeArrowheads="1"/>
            </p:cNvSpPr>
            <p:nvPr/>
          </p:nvSpPr>
          <p:spPr bwMode="auto">
            <a:xfrm>
              <a:off x="2102" y="2958"/>
              <a:ext cx="1230" cy="33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dirty="0" err="1">
                  <a:latin typeface="Arial" charset="0"/>
                  <a:cs typeface="Arial" charset="0"/>
                </a:rPr>
                <a:t>Підшити</a:t>
              </a:r>
              <a:r>
                <a:rPr lang="ru-RU" dirty="0">
                  <a:latin typeface="Arial" charset="0"/>
                  <a:cs typeface="Arial" charset="0"/>
                </a:rPr>
                <a:t> та </a:t>
              </a:r>
              <a:r>
                <a:rPr lang="ru-RU" dirty="0" err="1" smtClean="0">
                  <a:latin typeface="Arial" charset="0"/>
                  <a:cs typeface="Arial" charset="0"/>
                </a:rPr>
                <a:t>оправити</a:t>
              </a:r>
              <a:r>
                <a:rPr lang="ru-RU" dirty="0" smtClean="0">
                  <a:latin typeface="Arial" charset="0"/>
                  <a:cs typeface="Arial" charset="0"/>
                </a:rPr>
                <a:t> 2500 </a:t>
              </a:r>
              <a:r>
                <a:rPr lang="ru-RU" dirty="0">
                  <a:latin typeface="Arial" charset="0"/>
                  <a:cs typeface="Arial" charset="0"/>
                </a:rPr>
                <a:t>од. </a:t>
              </a:r>
              <a:r>
                <a:rPr lang="ru-RU" dirty="0" err="1">
                  <a:latin typeface="Arial" charset="0"/>
                  <a:cs typeface="Arial" charset="0"/>
                </a:rPr>
                <a:t>зб</a:t>
              </a:r>
              <a:r>
                <a:rPr lang="ru-RU" dirty="0">
                  <a:latin typeface="Arial" charset="0"/>
                  <a:cs typeface="Arial" charset="0"/>
                </a:rPr>
                <a:t>. </a:t>
              </a:r>
            </a:p>
            <a:p>
              <a:pPr algn="ctr"/>
              <a:r>
                <a:rPr lang="ru-RU" dirty="0" err="1">
                  <a:latin typeface="Arial" charset="0"/>
                  <a:cs typeface="Arial" charset="0"/>
                </a:rPr>
                <a:t>документів</a:t>
              </a:r>
              <a:r>
                <a:rPr lang="ru-RU" dirty="0">
                  <a:latin typeface="Arial" charset="0"/>
                  <a:cs typeface="Arial" charset="0"/>
                </a:rPr>
                <a:t> на </a:t>
              </a:r>
              <a:r>
                <a:rPr lang="ru-RU" dirty="0" err="1">
                  <a:latin typeface="Arial" charset="0"/>
                  <a:cs typeface="Arial" charset="0"/>
                </a:rPr>
                <a:t>паперовій</a:t>
              </a:r>
              <a:r>
                <a:rPr lang="ru-RU" dirty="0">
                  <a:latin typeface="Arial" charset="0"/>
                  <a:cs typeface="Arial" charset="0"/>
                </a:rPr>
                <a:t> </a:t>
              </a:r>
              <a:r>
                <a:rPr lang="ru-RU" dirty="0" err="1">
                  <a:latin typeface="Arial" charset="0"/>
                  <a:cs typeface="Arial" charset="0"/>
                </a:rPr>
                <a:t>основі</a:t>
              </a:r>
              <a:r>
                <a:rPr lang="ru-RU" dirty="0">
                  <a:latin typeface="Arial" charset="0"/>
                  <a:cs typeface="Arial" charset="0"/>
                </a:rPr>
                <a:t>.</a:t>
              </a:r>
            </a:p>
          </p:txBody>
        </p:sp>
        <p:sp>
          <p:nvSpPr>
            <p:cNvPr id="11286" name="_s62488"/>
            <p:cNvSpPr>
              <a:spLocks noChangeArrowheads="1"/>
            </p:cNvSpPr>
            <p:nvPr/>
          </p:nvSpPr>
          <p:spPr bwMode="auto">
            <a:xfrm>
              <a:off x="2106" y="3394"/>
              <a:ext cx="1230" cy="61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dirty="0" err="1" smtClean="0">
                  <a:latin typeface="Arial" charset="0"/>
                  <a:cs typeface="Arial" charset="0"/>
                </a:rPr>
                <a:t>Створити</a:t>
              </a:r>
              <a:r>
                <a:rPr lang="ru-RU" dirty="0" smtClean="0">
                  <a:latin typeface="Arial" charset="0"/>
                  <a:cs typeface="Arial" charset="0"/>
                </a:rPr>
                <a:t> </a:t>
              </a:r>
              <a:r>
                <a:rPr lang="ru-RU" dirty="0" err="1" smtClean="0">
                  <a:latin typeface="Arial" charset="0"/>
                  <a:cs typeface="Arial" charset="0"/>
                </a:rPr>
                <a:t>цифрові</a:t>
              </a:r>
              <a:r>
                <a:rPr lang="ru-RU" dirty="0" smtClean="0">
                  <a:latin typeface="Arial" charset="0"/>
                  <a:cs typeface="Arial" charset="0"/>
                </a:rPr>
                <a:t> </a:t>
              </a:r>
              <a:r>
                <a:rPr lang="ru-RU" dirty="0" err="1" smtClean="0">
                  <a:latin typeface="Arial" charset="0"/>
                  <a:cs typeface="Arial" charset="0"/>
                </a:rPr>
                <a:t>копії</a:t>
              </a:r>
              <a:r>
                <a:rPr lang="ru-RU" dirty="0" smtClean="0">
                  <a:latin typeface="Arial" charset="0"/>
                  <a:cs typeface="Arial" charset="0"/>
                </a:rPr>
                <a:t> на </a:t>
              </a:r>
            </a:p>
            <a:p>
              <a:pPr algn="ctr"/>
              <a:r>
                <a:rPr lang="ru-RU" dirty="0" smtClean="0">
                  <a:latin typeface="Arial" charset="0"/>
                  <a:cs typeface="Arial" charset="0"/>
                </a:rPr>
                <a:t>150 од. </a:t>
              </a:r>
              <a:r>
                <a:rPr lang="ru-RU" dirty="0" err="1" smtClean="0">
                  <a:latin typeface="Arial" charset="0"/>
                  <a:cs typeface="Arial" charset="0"/>
                </a:rPr>
                <a:t>зб</a:t>
              </a:r>
              <a:r>
                <a:rPr lang="ru-RU" dirty="0" smtClean="0">
                  <a:latin typeface="Arial" charset="0"/>
                  <a:cs typeface="Arial" charset="0"/>
                </a:rPr>
                <a:t>. 25000 </a:t>
              </a:r>
              <a:r>
                <a:rPr lang="ru-RU" dirty="0" err="1" smtClean="0">
                  <a:latin typeface="Arial" charset="0"/>
                  <a:cs typeface="Arial" charset="0"/>
                </a:rPr>
                <a:t>кадрів</a:t>
              </a:r>
              <a:endParaRPr lang="ru-RU" dirty="0">
                <a:latin typeface="Arial" charset="0"/>
                <a:cs typeface="Arial" charset="0"/>
              </a:endParaRPr>
            </a:p>
          </p:txBody>
        </p:sp>
        <p:sp>
          <p:nvSpPr>
            <p:cNvPr id="4120" name="_s62489"/>
            <p:cNvSpPr>
              <a:spLocks noChangeArrowheads="1"/>
            </p:cNvSpPr>
            <p:nvPr/>
          </p:nvSpPr>
          <p:spPr bwMode="auto">
            <a:xfrm>
              <a:off x="888" y="1451"/>
              <a:ext cx="864" cy="205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sz="1600" dirty="0">
                  <a:latin typeface="Arial" charset="0"/>
                  <a:cs typeface="Arial" charset="0"/>
                </a:rPr>
                <a:t>В </a:t>
              </a:r>
              <a:r>
                <a:rPr lang="ru-RU" sz="1600" dirty="0" smtClean="0">
                  <a:latin typeface="Arial" charset="0"/>
                  <a:cs typeface="Arial" charset="0"/>
                </a:rPr>
                <a:t>2020 </a:t>
              </a:r>
              <a:r>
                <a:rPr lang="ru-RU" sz="1600" dirty="0" err="1">
                  <a:latin typeface="Arial" charset="0"/>
                  <a:cs typeface="Arial" charset="0"/>
                </a:rPr>
                <a:t>році</a:t>
              </a:r>
              <a:r>
                <a:rPr lang="ru-RU" sz="1600" dirty="0">
                  <a:latin typeface="Arial" charset="0"/>
                  <a:cs typeface="Arial" charset="0"/>
                </a:rPr>
                <a:t>:</a:t>
              </a:r>
            </a:p>
          </p:txBody>
        </p:sp>
        <p:sp>
          <p:nvSpPr>
            <p:cNvPr id="4121" name="_s62491"/>
            <p:cNvSpPr>
              <a:spLocks noChangeArrowheads="1"/>
            </p:cNvSpPr>
            <p:nvPr/>
          </p:nvSpPr>
          <p:spPr bwMode="auto">
            <a:xfrm>
              <a:off x="313" y="1798"/>
              <a:ext cx="1227" cy="454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dirty="0" err="1">
                  <a:latin typeface="Arial" charset="0"/>
                  <a:cs typeface="Arial" charset="0"/>
                </a:rPr>
                <a:t>Відреставровано</a:t>
              </a:r>
              <a:r>
                <a:rPr lang="ru-RU" dirty="0">
                  <a:latin typeface="Arial" charset="0"/>
                  <a:cs typeface="Arial" charset="0"/>
                </a:rPr>
                <a:t> </a:t>
              </a:r>
              <a:r>
                <a:rPr lang="ru-RU" dirty="0" smtClean="0">
                  <a:latin typeface="Arial" charset="0"/>
                  <a:cs typeface="Arial" charset="0"/>
                </a:rPr>
                <a:t>1038 </a:t>
              </a:r>
              <a:r>
                <a:rPr lang="ru-RU" dirty="0" err="1" smtClean="0">
                  <a:latin typeface="Arial" charset="0"/>
                  <a:cs typeface="Arial" charset="0"/>
                </a:rPr>
                <a:t>аркушів</a:t>
              </a:r>
              <a:endParaRPr lang="ru-RU" dirty="0">
                <a:latin typeface="Arial" charset="0"/>
                <a:cs typeface="Arial" charset="0"/>
              </a:endParaRPr>
            </a:p>
            <a:p>
              <a:pPr algn="ctr">
                <a:defRPr/>
              </a:pPr>
              <a:r>
                <a:rPr lang="ru-RU" dirty="0" err="1">
                  <a:latin typeface="Arial" charset="0"/>
                  <a:cs typeface="Arial" charset="0"/>
                </a:rPr>
                <a:t>документів</a:t>
              </a:r>
              <a:r>
                <a:rPr lang="ru-RU" dirty="0">
                  <a:latin typeface="Arial" charset="0"/>
                  <a:cs typeface="Arial" charset="0"/>
                </a:rPr>
                <a:t> на </a:t>
              </a:r>
              <a:r>
                <a:rPr lang="ru-RU" dirty="0" err="1">
                  <a:latin typeface="Arial" charset="0"/>
                  <a:cs typeface="Arial" charset="0"/>
                </a:rPr>
                <a:t>паперовій</a:t>
              </a:r>
              <a:r>
                <a:rPr lang="ru-RU" dirty="0">
                  <a:latin typeface="Arial" charset="0"/>
                  <a:cs typeface="Arial" charset="0"/>
                </a:rPr>
                <a:t> </a:t>
              </a:r>
              <a:r>
                <a:rPr lang="ru-RU" dirty="0" err="1">
                  <a:latin typeface="Arial" charset="0"/>
                  <a:cs typeface="Arial" charset="0"/>
                </a:rPr>
                <a:t>основі</a:t>
              </a:r>
              <a:endParaRPr lang="ru-RU" dirty="0">
                <a:latin typeface="Arial" charset="0"/>
                <a:cs typeface="Arial" charset="0"/>
              </a:endParaRPr>
            </a:p>
          </p:txBody>
        </p:sp>
        <p:sp>
          <p:nvSpPr>
            <p:cNvPr id="4122" name="_s62492"/>
            <p:cNvSpPr>
              <a:spLocks noChangeArrowheads="1"/>
            </p:cNvSpPr>
            <p:nvPr/>
          </p:nvSpPr>
          <p:spPr bwMode="auto">
            <a:xfrm>
              <a:off x="304" y="2398"/>
              <a:ext cx="1227" cy="429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dirty="0" err="1">
                  <a:latin typeface="Arial" charset="0"/>
                  <a:cs typeface="Arial" charset="0"/>
                </a:rPr>
                <a:t>Відремонтовано</a:t>
              </a:r>
              <a:r>
                <a:rPr lang="ru-RU" dirty="0">
                  <a:latin typeface="Arial" charset="0"/>
                  <a:cs typeface="Arial" charset="0"/>
                </a:rPr>
                <a:t> </a:t>
              </a:r>
              <a:r>
                <a:rPr lang="ru-RU" dirty="0" smtClean="0">
                  <a:latin typeface="Arial" charset="0"/>
                  <a:cs typeface="Arial" charset="0"/>
                </a:rPr>
                <a:t>10150 </a:t>
              </a:r>
              <a:r>
                <a:rPr lang="ru-RU" dirty="0" err="1" smtClean="0">
                  <a:latin typeface="Arial" charset="0"/>
                  <a:cs typeface="Arial" charset="0"/>
                </a:rPr>
                <a:t>аркушів</a:t>
              </a:r>
              <a:endParaRPr lang="ru-RU" dirty="0">
                <a:latin typeface="Arial" charset="0"/>
                <a:cs typeface="Arial" charset="0"/>
              </a:endParaRPr>
            </a:p>
            <a:p>
              <a:pPr algn="ctr">
                <a:defRPr/>
              </a:pPr>
              <a:r>
                <a:rPr lang="ru-RU" dirty="0" err="1">
                  <a:latin typeface="Arial" charset="0"/>
                  <a:cs typeface="Arial" charset="0"/>
                </a:rPr>
                <a:t>документів</a:t>
              </a:r>
              <a:r>
                <a:rPr lang="ru-RU" dirty="0">
                  <a:latin typeface="Arial" charset="0"/>
                  <a:cs typeface="Arial" charset="0"/>
                </a:rPr>
                <a:t> на </a:t>
              </a:r>
              <a:r>
                <a:rPr lang="ru-RU" dirty="0" err="1">
                  <a:latin typeface="Arial" charset="0"/>
                  <a:cs typeface="Arial" charset="0"/>
                </a:rPr>
                <a:t>паперовій</a:t>
              </a:r>
              <a:r>
                <a:rPr lang="ru-RU" dirty="0">
                  <a:latin typeface="Arial" charset="0"/>
                  <a:cs typeface="Arial" charset="0"/>
                </a:rPr>
                <a:t> </a:t>
              </a:r>
              <a:r>
                <a:rPr lang="ru-RU" dirty="0" err="1">
                  <a:latin typeface="Arial" charset="0"/>
                  <a:cs typeface="Arial" charset="0"/>
                </a:rPr>
                <a:t>основі</a:t>
              </a:r>
              <a:endParaRPr lang="ru-RU" dirty="0">
                <a:latin typeface="Arial" charset="0"/>
                <a:cs typeface="Arial" charset="0"/>
              </a:endParaRPr>
            </a:p>
          </p:txBody>
        </p:sp>
        <p:sp>
          <p:nvSpPr>
            <p:cNvPr id="4123" name="_s62493"/>
            <p:cNvSpPr>
              <a:spLocks noChangeArrowheads="1"/>
            </p:cNvSpPr>
            <p:nvPr/>
          </p:nvSpPr>
          <p:spPr bwMode="auto">
            <a:xfrm>
              <a:off x="304" y="2958"/>
              <a:ext cx="1227" cy="336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dirty="0">
                  <a:latin typeface="Arial" charset="0"/>
                  <a:cs typeface="Arial" charset="0"/>
                </a:rPr>
                <a:t>Оправлено та </a:t>
              </a:r>
              <a:r>
                <a:rPr lang="ru-RU" dirty="0" err="1">
                  <a:latin typeface="Arial" charset="0"/>
                  <a:cs typeface="Arial" charset="0"/>
                </a:rPr>
                <a:t>підшито</a:t>
              </a:r>
              <a:r>
                <a:rPr lang="ru-RU" dirty="0">
                  <a:latin typeface="Arial" charset="0"/>
                  <a:cs typeface="Arial" charset="0"/>
                </a:rPr>
                <a:t> </a:t>
              </a:r>
              <a:r>
                <a:rPr lang="ru-RU" dirty="0" smtClean="0">
                  <a:latin typeface="Arial" charset="0"/>
                  <a:cs typeface="Arial" charset="0"/>
                </a:rPr>
                <a:t>3254 </a:t>
              </a:r>
              <a:r>
                <a:rPr lang="ru-RU" dirty="0">
                  <a:latin typeface="Arial" charset="0"/>
                  <a:cs typeface="Arial" charset="0"/>
                </a:rPr>
                <a:t>од. </a:t>
              </a:r>
              <a:r>
                <a:rPr lang="ru-RU" dirty="0" err="1">
                  <a:latin typeface="Arial" charset="0"/>
                  <a:cs typeface="Arial" charset="0"/>
                </a:rPr>
                <a:t>зб</a:t>
              </a:r>
              <a:r>
                <a:rPr lang="ru-RU" dirty="0">
                  <a:latin typeface="Arial" charset="0"/>
                  <a:cs typeface="Arial" charset="0"/>
                </a:rPr>
                <a:t>.</a:t>
              </a:r>
            </a:p>
            <a:p>
              <a:pPr algn="ctr">
                <a:defRPr/>
              </a:pPr>
              <a:r>
                <a:rPr lang="ru-RU" dirty="0" err="1">
                  <a:latin typeface="Arial" charset="0"/>
                  <a:cs typeface="Arial" charset="0"/>
                </a:rPr>
                <a:t>документів</a:t>
              </a:r>
              <a:r>
                <a:rPr lang="ru-RU" dirty="0">
                  <a:latin typeface="Arial" charset="0"/>
                  <a:cs typeface="Arial" charset="0"/>
                </a:rPr>
                <a:t> на </a:t>
              </a:r>
              <a:r>
                <a:rPr lang="ru-RU" dirty="0" err="1">
                  <a:latin typeface="Arial" charset="0"/>
                  <a:cs typeface="Arial" charset="0"/>
                </a:rPr>
                <a:t>паперовій</a:t>
              </a:r>
              <a:r>
                <a:rPr lang="ru-RU" dirty="0">
                  <a:latin typeface="Arial" charset="0"/>
                  <a:cs typeface="Arial" charset="0"/>
                </a:rPr>
                <a:t> </a:t>
              </a:r>
              <a:r>
                <a:rPr lang="ru-RU" dirty="0" err="1">
                  <a:latin typeface="Arial" charset="0"/>
                  <a:cs typeface="Arial" charset="0"/>
                </a:rPr>
                <a:t>основі</a:t>
              </a:r>
              <a:endParaRPr lang="ru-RU" dirty="0">
                <a:latin typeface="Arial" charset="0"/>
                <a:cs typeface="Arial" charset="0"/>
              </a:endParaRPr>
            </a:p>
          </p:txBody>
        </p:sp>
        <p:sp>
          <p:nvSpPr>
            <p:cNvPr id="4124" name="_s62494"/>
            <p:cNvSpPr>
              <a:spLocks noChangeArrowheads="1"/>
            </p:cNvSpPr>
            <p:nvPr/>
          </p:nvSpPr>
          <p:spPr bwMode="auto">
            <a:xfrm>
              <a:off x="313" y="3394"/>
              <a:ext cx="1227" cy="616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dirty="0" smtClean="0">
                  <a:latin typeface="Arial" charset="0"/>
                  <a:cs typeface="Arial" charset="0"/>
                </a:rPr>
                <a:t>Створено </a:t>
              </a:r>
              <a:r>
                <a:rPr lang="ru-RU" dirty="0" err="1" smtClean="0">
                  <a:latin typeface="Arial" charset="0"/>
                  <a:cs typeface="Arial" charset="0"/>
                </a:rPr>
                <a:t>цифрові</a:t>
              </a:r>
              <a:r>
                <a:rPr lang="ru-RU" dirty="0" smtClean="0">
                  <a:latin typeface="Arial" charset="0"/>
                  <a:cs typeface="Arial" charset="0"/>
                </a:rPr>
                <a:t> </a:t>
              </a:r>
              <a:r>
                <a:rPr lang="ru-RU" dirty="0" err="1" smtClean="0">
                  <a:latin typeface="Arial" charset="0"/>
                  <a:cs typeface="Arial" charset="0"/>
                </a:rPr>
                <a:t>копії</a:t>
              </a:r>
              <a:r>
                <a:rPr lang="ru-RU" dirty="0" smtClean="0">
                  <a:latin typeface="Arial" charset="0"/>
                  <a:cs typeface="Arial" charset="0"/>
                </a:rPr>
                <a:t> на </a:t>
              </a:r>
              <a:br>
                <a:rPr lang="ru-RU" dirty="0" smtClean="0">
                  <a:latin typeface="Arial" charset="0"/>
                  <a:cs typeface="Arial" charset="0"/>
                </a:rPr>
              </a:br>
              <a:r>
                <a:rPr lang="ru-RU" dirty="0" smtClean="0">
                  <a:latin typeface="Arial" charset="0"/>
                  <a:cs typeface="Arial" charset="0"/>
                </a:rPr>
                <a:t>176 од. </a:t>
              </a:r>
              <a:r>
                <a:rPr lang="ru-RU" dirty="0" err="1" smtClean="0">
                  <a:latin typeface="Arial" charset="0"/>
                  <a:cs typeface="Arial" charset="0"/>
                </a:rPr>
                <a:t>зб</a:t>
              </a:r>
              <a:r>
                <a:rPr lang="ru-RU" dirty="0" smtClean="0">
                  <a:latin typeface="Arial" charset="0"/>
                  <a:cs typeface="Arial" charset="0"/>
                </a:rPr>
                <a:t>. 31519 </a:t>
              </a:r>
              <a:r>
                <a:rPr lang="ru-RU" dirty="0" err="1" smtClean="0">
                  <a:latin typeface="Arial" charset="0"/>
                  <a:cs typeface="Arial" charset="0"/>
                </a:rPr>
                <a:t>кадрів</a:t>
              </a:r>
              <a:endParaRPr lang="ru-RU" dirty="0">
                <a:latin typeface="Arial" charset="0"/>
                <a:cs typeface="Arial" charset="0"/>
              </a:endParaRPr>
            </a:p>
          </p:txBody>
        </p:sp>
      </p:grp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-228600" y="0"/>
            <a:ext cx="10287000" cy="9144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3000" b="1" smtClean="0">
                <a:latin typeface="Arial Narrow" pitchFamily="34" charset="0"/>
              </a:rPr>
              <a:t>Забезпечення контролю за наявністю, станом </a:t>
            </a:r>
            <a:br>
              <a:rPr lang="uk-UA" sz="3000" b="1" smtClean="0">
                <a:latin typeface="Arial Narrow" pitchFamily="34" charset="0"/>
              </a:rPr>
            </a:br>
            <a:r>
              <a:rPr lang="uk-UA" sz="3000" b="1" smtClean="0">
                <a:latin typeface="Arial Narrow" pitchFamily="34" charset="0"/>
              </a:rPr>
              <a:t> і рухом документів НАФ.</a:t>
            </a:r>
          </a:p>
        </p:txBody>
      </p:sp>
      <p:sp>
        <p:nvSpPr>
          <p:cNvPr id="12291" name="Rectangle 42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D52FAA8E-A1D2-4A24-96D5-010AE7A50DF2}" type="slidenum">
              <a:rPr lang="ru-RU">
                <a:solidFill>
                  <a:schemeClr val="tx2"/>
                </a:solidFill>
              </a:rPr>
              <a:pPr eaLnBrk="1" hangingPunct="1"/>
              <a:t>6</a:t>
            </a:fld>
            <a:endParaRPr lang="ru-RU">
              <a:solidFill>
                <a:schemeClr val="tx2"/>
              </a:solidFill>
            </a:endParaRPr>
          </a:p>
        </p:txBody>
      </p:sp>
      <p:grpSp>
        <p:nvGrpSpPr>
          <p:cNvPr id="12292" name="Organization Chart 3"/>
          <p:cNvGrpSpPr>
            <a:grpSpLocks/>
          </p:cNvGrpSpPr>
          <p:nvPr/>
        </p:nvGrpSpPr>
        <p:grpSpPr bwMode="auto">
          <a:xfrm>
            <a:off x="228600" y="1041400"/>
            <a:ext cx="9498013" cy="5588554"/>
            <a:chOff x="224" y="627"/>
            <a:chExt cx="3128" cy="3155"/>
          </a:xfrm>
        </p:grpSpPr>
        <p:cxnSp>
          <p:nvCxnSpPr>
            <p:cNvPr id="12293" name="_s62470"/>
            <p:cNvCxnSpPr>
              <a:cxnSpLocks noChangeShapeType="1"/>
              <a:stCxn id="5136" idx="0"/>
              <a:endCxn id="4116" idx="2"/>
            </p:cNvCxnSpPr>
            <p:nvPr/>
          </p:nvCxnSpPr>
          <p:spPr bwMode="auto">
            <a:xfrm rot="5400000" flipH="1" flipV="1">
              <a:off x="1289" y="780"/>
              <a:ext cx="214" cy="885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294" name="_s62474"/>
            <p:cNvCxnSpPr>
              <a:cxnSpLocks noChangeShapeType="1"/>
            </p:cNvCxnSpPr>
            <p:nvPr/>
          </p:nvCxnSpPr>
          <p:spPr bwMode="auto">
            <a:xfrm flipV="1">
              <a:off x="1540" y="1425"/>
              <a:ext cx="143" cy="166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295" name="_s62475"/>
            <p:cNvCxnSpPr>
              <a:cxnSpLocks noChangeShapeType="1"/>
            </p:cNvCxnSpPr>
            <p:nvPr/>
          </p:nvCxnSpPr>
          <p:spPr bwMode="auto">
            <a:xfrm flipV="1">
              <a:off x="1539" y="1677"/>
              <a:ext cx="143" cy="617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296" name="_s62476"/>
            <p:cNvCxnSpPr>
              <a:cxnSpLocks noChangeShapeType="1"/>
              <a:stCxn id="12300" idx="0"/>
              <a:endCxn id="4116" idx="2"/>
            </p:cNvCxnSpPr>
            <p:nvPr/>
          </p:nvCxnSpPr>
          <p:spPr bwMode="auto">
            <a:xfrm rot="16200000" flipV="1">
              <a:off x="2139" y="815"/>
              <a:ext cx="207" cy="808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297" name="_s62480"/>
            <p:cNvCxnSpPr>
              <a:cxnSpLocks noChangeShapeType="1"/>
            </p:cNvCxnSpPr>
            <p:nvPr/>
          </p:nvCxnSpPr>
          <p:spPr bwMode="auto">
            <a:xfrm rot="10800000">
              <a:off x="1935" y="1374"/>
              <a:ext cx="150" cy="1713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298" name="_s62481"/>
            <p:cNvCxnSpPr>
              <a:cxnSpLocks noChangeShapeType="1"/>
            </p:cNvCxnSpPr>
            <p:nvPr/>
          </p:nvCxnSpPr>
          <p:spPr bwMode="auto">
            <a:xfrm rot="10800000">
              <a:off x="1936" y="1656"/>
              <a:ext cx="149" cy="63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16" name="_s62482"/>
            <p:cNvSpPr>
              <a:spLocks noChangeArrowheads="1"/>
            </p:cNvSpPr>
            <p:nvPr/>
          </p:nvSpPr>
          <p:spPr bwMode="auto">
            <a:xfrm>
              <a:off x="325" y="627"/>
              <a:ext cx="3027" cy="488"/>
            </a:xfrm>
            <a:prstGeom prst="roundRect">
              <a:avLst>
                <a:gd name="adj" fmla="val 16505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sz="24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Arial" charset="0"/>
                  <a:cs typeface="Arial" charset="0"/>
                </a:rPr>
                <a:t>В межах  </a:t>
              </a:r>
              <a:r>
                <a:rPr lang="ru-RU" sz="2400" dirty="0" err="1">
                  <a:solidFill>
                    <a:schemeClr val="bg2">
                      <a:lumMod val="60000"/>
                      <a:lumOff val="40000"/>
                    </a:schemeClr>
                  </a:solidFill>
                  <a:latin typeface="Arial" charset="0"/>
                  <a:cs typeface="Arial" charset="0"/>
                </a:rPr>
                <a:t>Програми</a:t>
              </a:r>
              <a:r>
                <a:rPr lang="ru-RU" sz="24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Arial" charset="0"/>
                  <a:cs typeface="Arial" charset="0"/>
                </a:rPr>
                <a:t> </a:t>
              </a:r>
              <a:r>
                <a:rPr lang="ru-RU" sz="2400" dirty="0" err="1">
                  <a:solidFill>
                    <a:schemeClr val="bg2">
                      <a:lumMod val="60000"/>
                      <a:lumOff val="40000"/>
                    </a:schemeClr>
                  </a:solidFill>
                  <a:latin typeface="Arial" charset="0"/>
                  <a:cs typeface="Arial" charset="0"/>
                </a:rPr>
                <a:t>здійснення</a:t>
              </a:r>
              <a:r>
                <a:rPr lang="ru-RU" sz="24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Arial" charset="0"/>
                  <a:cs typeface="Arial" charset="0"/>
                </a:rPr>
                <a:t> контролю </a:t>
              </a:r>
              <a:r>
                <a:rPr lang="ru-RU" sz="2400" dirty="0" err="1">
                  <a:solidFill>
                    <a:schemeClr val="bg2">
                      <a:lumMod val="60000"/>
                      <a:lumOff val="40000"/>
                    </a:schemeClr>
                  </a:solidFill>
                  <a:latin typeface="Arial" charset="0"/>
                  <a:cs typeface="Arial" charset="0"/>
                </a:rPr>
                <a:t>наявності</a:t>
              </a:r>
              <a:r>
                <a:rPr lang="ru-RU" sz="24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Arial" charset="0"/>
                  <a:cs typeface="Arial" charset="0"/>
                </a:rPr>
                <a:t>, </a:t>
              </a:r>
            </a:p>
            <a:p>
              <a:pPr algn="ctr">
                <a:defRPr/>
              </a:pPr>
              <a:r>
                <a:rPr lang="ru-RU" sz="24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Arial" charset="0"/>
                  <a:cs typeface="Arial" charset="0"/>
                </a:rPr>
                <a:t>стану і </a:t>
              </a:r>
              <a:r>
                <a:rPr lang="ru-RU" sz="2400" dirty="0" err="1">
                  <a:solidFill>
                    <a:schemeClr val="bg2">
                      <a:lumMod val="60000"/>
                      <a:lumOff val="40000"/>
                    </a:schemeClr>
                  </a:solidFill>
                  <a:latin typeface="Arial" charset="0"/>
                  <a:cs typeface="Arial" charset="0"/>
                </a:rPr>
                <a:t>руху</a:t>
              </a:r>
              <a:r>
                <a:rPr lang="ru-RU" sz="24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Arial" charset="0"/>
                  <a:cs typeface="Arial" charset="0"/>
                </a:rPr>
                <a:t> </a:t>
              </a:r>
              <a:r>
                <a:rPr lang="ru-RU" sz="2400" dirty="0" err="1">
                  <a:solidFill>
                    <a:schemeClr val="bg2">
                      <a:lumMod val="60000"/>
                      <a:lumOff val="40000"/>
                    </a:schemeClr>
                  </a:solidFill>
                  <a:latin typeface="Arial" charset="0"/>
                  <a:cs typeface="Arial" charset="0"/>
                </a:rPr>
                <a:t>документів</a:t>
              </a:r>
              <a:r>
                <a:rPr lang="ru-RU" sz="24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Arial" charset="0"/>
                  <a:cs typeface="Arial" charset="0"/>
                </a:rPr>
                <a:t> НАФ </a:t>
              </a:r>
              <a:r>
                <a:rPr lang="ru-RU" sz="2400" dirty="0" err="1">
                  <a:solidFill>
                    <a:schemeClr val="bg2">
                      <a:lumMod val="60000"/>
                      <a:lumOff val="40000"/>
                    </a:schemeClr>
                  </a:solidFill>
                  <a:latin typeface="Arial" charset="0"/>
                  <a:cs typeface="Arial" charset="0"/>
                </a:rPr>
                <a:t>архівними</a:t>
              </a:r>
              <a:r>
                <a:rPr lang="ru-RU" sz="24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Arial" charset="0"/>
                  <a:cs typeface="Arial" charset="0"/>
                </a:rPr>
                <a:t> </a:t>
              </a:r>
              <a:r>
                <a:rPr lang="ru-RU" sz="2400" dirty="0" err="1">
                  <a:solidFill>
                    <a:schemeClr val="bg2">
                      <a:lumMod val="60000"/>
                      <a:lumOff val="40000"/>
                    </a:schemeClr>
                  </a:solidFill>
                  <a:latin typeface="Arial" charset="0"/>
                  <a:cs typeface="Arial" charset="0"/>
                </a:rPr>
                <a:t>установами</a:t>
              </a:r>
              <a:r>
                <a:rPr lang="ru-RU" sz="24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Arial" charset="0"/>
                  <a:cs typeface="Arial" charset="0"/>
                </a:rPr>
                <a:t> </a:t>
              </a:r>
              <a:r>
                <a:rPr lang="ru-RU" sz="2400" dirty="0" err="1">
                  <a:solidFill>
                    <a:schemeClr val="bg2">
                      <a:lumMod val="60000"/>
                      <a:lumOff val="40000"/>
                    </a:schemeClr>
                  </a:solidFill>
                  <a:latin typeface="Arial" charset="0"/>
                  <a:cs typeface="Arial" charset="0"/>
                </a:rPr>
                <a:t>області</a:t>
              </a:r>
              <a:r>
                <a:rPr lang="ru-RU" sz="2400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Arial" charset="0"/>
                  <a:cs typeface="Arial" charset="0"/>
                </a:rPr>
                <a:t>: </a:t>
              </a:r>
              <a:endParaRPr lang="ru-RU" sz="2400" b="1" dirty="0">
                <a:solidFill>
                  <a:schemeClr val="bg2">
                    <a:lumMod val="60000"/>
                    <a:lumOff val="40000"/>
                  </a:schemeClr>
                </a:solidFill>
                <a:cs typeface="Arial" charset="0"/>
              </a:endParaRPr>
            </a:p>
          </p:txBody>
        </p:sp>
        <p:sp>
          <p:nvSpPr>
            <p:cNvPr id="12300" name="_s62483"/>
            <p:cNvSpPr>
              <a:spLocks noChangeArrowheads="1"/>
            </p:cNvSpPr>
            <p:nvPr/>
          </p:nvSpPr>
          <p:spPr bwMode="auto">
            <a:xfrm>
              <a:off x="1940" y="1322"/>
              <a:ext cx="1412" cy="62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2400" b="1" dirty="0" err="1">
                  <a:latin typeface="Arial" charset="0"/>
                  <a:cs typeface="Arial" charset="0"/>
                </a:rPr>
                <a:t>Програма</a:t>
              </a:r>
              <a:r>
                <a:rPr lang="ru-RU" sz="2400" b="1" dirty="0">
                  <a:latin typeface="Arial" charset="0"/>
                  <a:cs typeface="Arial" charset="0"/>
                </a:rPr>
                <a:t> на 2020-2024 роки:</a:t>
              </a:r>
            </a:p>
            <a:p>
              <a:pPr algn="ctr"/>
              <a:r>
                <a:rPr lang="ru-RU" sz="2400" b="1" dirty="0">
                  <a:latin typeface="Arial" charset="0"/>
                  <a:cs typeface="Arial" charset="0"/>
                </a:rPr>
                <a:t> </a:t>
              </a:r>
              <a:r>
                <a:rPr lang="ru-RU" sz="2400" b="1" dirty="0" smtClean="0">
                  <a:latin typeface="Arial" charset="0"/>
                  <a:cs typeface="Arial" charset="0"/>
                </a:rPr>
                <a:t>2021 </a:t>
              </a:r>
              <a:r>
                <a:rPr lang="ru-RU" sz="2400" b="1" dirty="0" err="1">
                  <a:latin typeface="Arial" charset="0"/>
                  <a:cs typeface="Arial" charset="0"/>
                </a:rPr>
                <a:t>році</a:t>
              </a:r>
              <a:r>
                <a:rPr lang="ru-RU" sz="2400" b="1" dirty="0">
                  <a:latin typeface="Arial" charset="0"/>
                  <a:cs typeface="Arial" charset="0"/>
                </a:rPr>
                <a:t> </a:t>
              </a:r>
              <a:r>
                <a:rPr lang="ru-RU" sz="2400" b="1" dirty="0" err="1">
                  <a:latin typeface="Arial" charset="0"/>
                  <a:cs typeface="Arial" charset="0"/>
                </a:rPr>
                <a:t>планується</a:t>
              </a:r>
              <a:r>
                <a:rPr lang="ru-RU" sz="2400" b="1" dirty="0">
                  <a:latin typeface="Arial" charset="0"/>
                  <a:cs typeface="Arial" charset="0"/>
                </a:rPr>
                <a:t> </a:t>
              </a:r>
            </a:p>
            <a:p>
              <a:pPr algn="ctr"/>
              <a:r>
                <a:rPr lang="ru-RU" sz="2400" b="1" dirty="0" err="1">
                  <a:latin typeface="Arial" charset="0"/>
                  <a:cs typeface="Arial" charset="0"/>
                </a:rPr>
                <a:t>перевірити</a:t>
              </a:r>
              <a:endParaRPr lang="ru-RU" sz="1600" b="1" dirty="0">
                <a:latin typeface="Arial" charset="0"/>
                <a:cs typeface="Arial" charset="0"/>
              </a:endParaRPr>
            </a:p>
          </p:txBody>
        </p:sp>
        <p:sp>
          <p:nvSpPr>
            <p:cNvPr id="12301" name="_s62484"/>
            <p:cNvSpPr>
              <a:spLocks noChangeArrowheads="1"/>
            </p:cNvSpPr>
            <p:nvPr/>
          </p:nvSpPr>
          <p:spPr bwMode="auto">
            <a:xfrm>
              <a:off x="2083" y="1993"/>
              <a:ext cx="1233" cy="73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ru-RU" sz="2800" dirty="0" smtClean="0">
                  <a:latin typeface="Arial Narrow" pitchFamily="34" charset="0"/>
                  <a:cs typeface="Arial" charset="0"/>
                </a:rPr>
                <a:t>76 </a:t>
              </a:r>
              <a:r>
                <a:rPr lang="ru-RU" sz="2800" dirty="0" err="1" smtClean="0">
                  <a:latin typeface="Arial Narrow" pitchFamily="34" charset="0"/>
                  <a:cs typeface="Arial" charset="0"/>
                </a:rPr>
                <a:t>фондів</a:t>
              </a:r>
              <a:r>
                <a:rPr lang="ru-RU" sz="2800" dirty="0" smtClean="0">
                  <a:latin typeface="Arial Narrow" pitchFamily="34" charset="0"/>
                  <a:cs typeface="Arial" charset="0"/>
                </a:rPr>
                <a:t> </a:t>
              </a:r>
              <a:r>
                <a:rPr lang="ru-RU" sz="2800" dirty="0">
                  <a:latin typeface="Arial Narrow" pitchFamily="34" charset="0"/>
                  <a:cs typeface="Arial" charset="0"/>
                </a:rPr>
                <a:t>40000 справ </a:t>
              </a:r>
            </a:p>
            <a:p>
              <a:pPr algn="ctr"/>
              <a:r>
                <a:rPr lang="ru-RU" sz="2800" dirty="0">
                  <a:latin typeface="Arial Narrow" pitchFamily="34" charset="0"/>
                  <a:cs typeface="Arial" charset="0"/>
                </a:rPr>
                <a:t>в Державному </a:t>
              </a:r>
              <a:r>
                <a:rPr lang="ru-RU" sz="2800" dirty="0" err="1">
                  <a:latin typeface="Arial Narrow" pitchFamily="34" charset="0"/>
                  <a:cs typeface="Arial" charset="0"/>
                </a:rPr>
                <a:t>архіві</a:t>
              </a:r>
              <a:r>
                <a:rPr lang="ru-RU" sz="2800" dirty="0">
                  <a:latin typeface="Arial Narrow" pitchFamily="34" charset="0"/>
                  <a:cs typeface="Arial" charset="0"/>
                </a:rPr>
                <a:t>  </a:t>
              </a:r>
            </a:p>
            <a:p>
              <a:pPr algn="ctr"/>
              <a:r>
                <a:rPr lang="ru-RU" sz="2800" dirty="0" err="1">
                  <a:latin typeface="Arial Narrow" pitchFamily="34" charset="0"/>
                  <a:cs typeface="Arial" charset="0"/>
                </a:rPr>
                <a:t>Запорізької</a:t>
              </a:r>
              <a:r>
                <a:rPr lang="ru-RU" sz="2800" dirty="0">
                  <a:latin typeface="Arial Narrow" pitchFamily="34" charset="0"/>
                  <a:cs typeface="Arial" charset="0"/>
                </a:rPr>
                <a:t> </a:t>
              </a:r>
              <a:r>
                <a:rPr lang="ru-RU" sz="2800" dirty="0" err="1">
                  <a:latin typeface="Arial Narrow" pitchFamily="34" charset="0"/>
                  <a:cs typeface="Arial" charset="0"/>
                </a:rPr>
                <a:t>області</a:t>
              </a:r>
              <a:endParaRPr lang="ru-RU" sz="2800" dirty="0"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12302" name="_s62485"/>
            <p:cNvSpPr>
              <a:spLocks noChangeArrowheads="1"/>
            </p:cNvSpPr>
            <p:nvPr/>
          </p:nvSpPr>
          <p:spPr bwMode="auto">
            <a:xfrm>
              <a:off x="2100" y="2781"/>
              <a:ext cx="1230" cy="90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uk-UA" sz="2800" dirty="0" smtClean="0">
                  <a:latin typeface="Arial Narrow" pitchFamily="34" charset="0"/>
                </a:rPr>
                <a:t>116 </a:t>
              </a:r>
              <a:r>
                <a:rPr lang="uk-UA" sz="2800" dirty="0">
                  <a:latin typeface="Arial Narrow" pitchFamily="34" charset="0"/>
                </a:rPr>
                <a:t>фондів </a:t>
              </a:r>
              <a:r>
                <a:rPr lang="uk-UA" sz="2800" dirty="0" smtClean="0">
                  <a:latin typeface="Arial Narrow" pitchFamily="34" charset="0"/>
                </a:rPr>
                <a:t>22350 </a:t>
              </a:r>
              <a:r>
                <a:rPr lang="uk-UA" sz="2800" dirty="0">
                  <a:latin typeface="Arial Narrow" pitchFamily="34" charset="0"/>
                </a:rPr>
                <a:t>справ </a:t>
              </a:r>
            </a:p>
            <a:p>
              <a:pPr algn="ctr"/>
              <a:r>
                <a:rPr lang="uk-UA" sz="2800" dirty="0">
                  <a:latin typeface="Arial Narrow" pitchFamily="34" charset="0"/>
                </a:rPr>
                <a:t>в архівних установах</a:t>
              </a:r>
            </a:p>
            <a:p>
              <a:pPr algn="ctr"/>
              <a:r>
                <a:rPr lang="uk-UA" sz="2800" dirty="0">
                  <a:latin typeface="Arial Narrow" pitchFamily="34" charset="0"/>
                </a:rPr>
                <a:t>райдержадміністрацій </a:t>
              </a:r>
            </a:p>
            <a:p>
              <a:pPr algn="ctr"/>
              <a:r>
                <a:rPr lang="uk-UA" sz="2800" dirty="0">
                  <a:latin typeface="Arial Narrow" pitchFamily="34" charset="0"/>
                </a:rPr>
                <a:t>та міських рад</a:t>
              </a:r>
              <a:endParaRPr lang="ru-RU" sz="2800" dirty="0">
                <a:latin typeface="Arial Narrow" pitchFamily="34" charset="0"/>
              </a:endParaRPr>
            </a:p>
          </p:txBody>
        </p:sp>
        <p:sp>
          <p:nvSpPr>
            <p:cNvPr id="5136" name="_s62489"/>
            <p:cNvSpPr>
              <a:spLocks noChangeArrowheads="1"/>
            </p:cNvSpPr>
            <p:nvPr/>
          </p:nvSpPr>
          <p:spPr bwMode="auto">
            <a:xfrm>
              <a:off x="224" y="1329"/>
              <a:ext cx="1459" cy="440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sz="2400" b="1" dirty="0" err="1">
                  <a:latin typeface="Arial" charset="0"/>
                  <a:cs typeface="Arial" charset="0"/>
                </a:rPr>
                <a:t>Програма</a:t>
              </a:r>
              <a:r>
                <a:rPr lang="ru-RU" sz="2400" b="1" dirty="0">
                  <a:latin typeface="Arial" charset="0"/>
                  <a:cs typeface="Arial" charset="0"/>
                </a:rPr>
                <a:t> на </a:t>
              </a:r>
              <a:r>
                <a:rPr lang="ru-RU" sz="2400" b="1" dirty="0" smtClean="0">
                  <a:latin typeface="Arial" charset="0"/>
                  <a:cs typeface="Arial" charset="0"/>
                </a:rPr>
                <a:t>2020-2024 </a:t>
              </a:r>
              <a:r>
                <a:rPr lang="ru-RU" sz="2400" b="1" dirty="0">
                  <a:latin typeface="Arial" charset="0"/>
                  <a:cs typeface="Arial" charset="0"/>
                </a:rPr>
                <a:t>роки:</a:t>
              </a:r>
            </a:p>
            <a:p>
              <a:pPr algn="ctr">
                <a:defRPr/>
              </a:pPr>
              <a:r>
                <a:rPr lang="ru-RU" sz="2400" b="1" dirty="0">
                  <a:latin typeface="Arial" charset="0"/>
                  <a:cs typeface="Arial" charset="0"/>
                </a:rPr>
                <a:t>в </a:t>
              </a:r>
              <a:r>
                <a:rPr lang="ru-RU" sz="2400" b="1" dirty="0" smtClean="0">
                  <a:latin typeface="Arial" charset="0"/>
                  <a:cs typeface="Arial" charset="0"/>
                </a:rPr>
                <a:t>2020 </a:t>
              </a:r>
              <a:r>
                <a:rPr lang="ru-RU" sz="2400" b="1" dirty="0" err="1">
                  <a:latin typeface="Arial" charset="0"/>
                  <a:cs typeface="Arial" charset="0"/>
                </a:rPr>
                <a:t>році</a:t>
              </a:r>
              <a:endParaRPr lang="ru-RU" sz="2400" b="1" dirty="0">
                <a:latin typeface="Arial" charset="0"/>
                <a:cs typeface="Arial" charset="0"/>
              </a:endParaRPr>
            </a:p>
          </p:txBody>
        </p:sp>
        <p:sp>
          <p:nvSpPr>
            <p:cNvPr id="5137" name="_s62490"/>
            <p:cNvSpPr>
              <a:spLocks noChangeArrowheads="1"/>
            </p:cNvSpPr>
            <p:nvPr/>
          </p:nvSpPr>
          <p:spPr bwMode="auto">
            <a:xfrm>
              <a:off x="224" y="1846"/>
              <a:ext cx="1329" cy="731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sz="2800" dirty="0" err="1" smtClean="0">
                  <a:latin typeface="Arial Narrow" pitchFamily="34" charset="0"/>
                  <a:cs typeface="Arial" charset="0"/>
                </a:rPr>
                <a:t>Перевірено</a:t>
              </a:r>
              <a:r>
                <a:rPr lang="ru-RU" sz="2800" dirty="0" smtClean="0">
                  <a:latin typeface="Arial Narrow" pitchFamily="34" charset="0"/>
                  <a:cs typeface="Arial" charset="0"/>
                </a:rPr>
                <a:t> </a:t>
              </a:r>
              <a:r>
                <a:rPr lang="ru-RU" sz="2800" dirty="0">
                  <a:latin typeface="Arial Narrow" pitchFamily="34" charset="0"/>
                  <a:cs typeface="Arial" charset="0"/>
                </a:rPr>
                <a:t>в Державному </a:t>
              </a:r>
              <a:endParaRPr lang="ru-RU" sz="2800" dirty="0" smtClean="0">
                <a:latin typeface="Arial Narrow" pitchFamily="34" charset="0"/>
                <a:cs typeface="Arial" charset="0"/>
              </a:endParaRPr>
            </a:p>
            <a:p>
              <a:pPr algn="ctr">
                <a:defRPr/>
              </a:pPr>
              <a:r>
                <a:rPr lang="ru-RU" sz="2800" dirty="0" err="1" smtClean="0">
                  <a:latin typeface="Arial Narrow" pitchFamily="34" charset="0"/>
                  <a:cs typeface="Arial" charset="0"/>
                </a:rPr>
                <a:t>архіві</a:t>
              </a:r>
              <a:r>
                <a:rPr lang="ru-RU" sz="2800" dirty="0" smtClean="0">
                  <a:latin typeface="Arial Narrow" pitchFamily="34" charset="0"/>
                  <a:cs typeface="Arial" charset="0"/>
                </a:rPr>
                <a:t>  </a:t>
              </a:r>
              <a:r>
                <a:rPr lang="ru-RU" sz="2800" dirty="0" err="1" smtClean="0">
                  <a:latin typeface="Arial Narrow" pitchFamily="34" charset="0"/>
                  <a:cs typeface="Arial" charset="0"/>
                </a:rPr>
                <a:t>Запорізької</a:t>
              </a:r>
              <a:r>
                <a:rPr lang="ru-RU" sz="2800" dirty="0" smtClean="0">
                  <a:latin typeface="Arial Narrow" pitchFamily="34" charset="0"/>
                  <a:cs typeface="Arial" charset="0"/>
                </a:rPr>
                <a:t> </a:t>
              </a:r>
              <a:r>
                <a:rPr lang="ru-RU" sz="2800" dirty="0" err="1">
                  <a:latin typeface="Arial Narrow" pitchFamily="34" charset="0"/>
                  <a:cs typeface="Arial" charset="0"/>
                </a:rPr>
                <a:t>області</a:t>
              </a:r>
              <a:endParaRPr lang="ru-RU" sz="2800" dirty="0">
                <a:latin typeface="Arial Narrow" pitchFamily="34" charset="0"/>
                <a:cs typeface="Arial" charset="0"/>
              </a:endParaRPr>
            </a:p>
            <a:p>
              <a:pPr algn="ctr">
                <a:defRPr/>
              </a:pPr>
              <a:r>
                <a:rPr lang="ru-RU" sz="2800" dirty="0" smtClean="0">
                  <a:latin typeface="Arial Narrow" pitchFamily="34" charset="0"/>
                  <a:cs typeface="Arial" charset="0"/>
                </a:rPr>
                <a:t>79 </a:t>
              </a:r>
              <a:r>
                <a:rPr lang="ru-RU" sz="2800" dirty="0" err="1">
                  <a:latin typeface="Arial Narrow" pitchFamily="34" charset="0"/>
                  <a:cs typeface="Arial" charset="0"/>
                </a:rPr>
                <a:t>фондів</a:t>
              </a:r>
              <a:r>
                <a:rPr lang="ru-RU" sz="2800" dirty="0">
                  <a:latin typeface="Arial Narrow" pitchFamily="34" charset="0"/>
                  <a:cs typeface="Arial" charset="0"/>
                </a:rPr>
                <a:t>, </a:t>
              </a:r>
              <a:r>
                <a:rPr lang="ru-RU" sz="2800" dirty="0" smtClean="0">
                  <a:latin typeface="Arial Narrow" pitchFamily="34" charset="0"/>
                  <a:cs typeface="Arial" charset="0"/>
                </a:rPr>
                <a:t>43125  справ</a:t>
              </a:r>
              <a:endParaRPr lang="ru-RU" sz="2800" dirty="0"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5138" name="_s62491"/>
            <p:cNvSpPr>
              <a:spLocks noChangeArrowheads="1"/>
            </p:cNvSpPr>
            <p:nvPr/>
          </p:nvSpPr>
          <p:spPr bwMode="auto">
            <a:xfrm>
              <a:off x="224" y="2663"/>
              <a:ext cx="1315" cy="1119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sz="2800" dirty="0" err="1" smtClean="0">
                  <a:latin typeface="Arial Narrow" pitchFamily="34" charset="0"/>
                  <a:cs typeface="Arial" charset="0"/>
                </a:rPr>
                <a:t>Перевірено</a:t>
              </a:r>
              <a:r>
                <a:rPr lang="ru-RU" sz="2800" dirty="0" smtClean="0">
                  <a:latin typeface="Arial Narrow" pitchFamily="34" charset="0"/>
                  <a:cs typeface="Arial" charset="0"/>
                </a:rPr>
                <a:t> </a:t>
              </a:r>
              <a:br>
                <a:rPr lang="ru-RU" sz="2800" dirty="0" smtClean="0">
                  <a:latin typeface="Arial Narrow" pitchFamily="34" charset="0"/>
                  <a:cs typeface="Arial" charset="0"/>
                </a:rPr>
              </a:br>
              <a:r>
                <a:rPr lang="ru-RU" sz="2800" dirty="0" smtClean="0">
                  <a:latin typeface="Arial Narrow" pitchFamily="34" charset="0"/>
                  <a:cs typeface="Arial" charset="0"/>
                </a:rPr>
                <a:t>в </a:t>
              </a:r>
              <a:r>
                <a:rPr lang="ru-RU" sz="2800" dirty="0" err="1" smtClean="0">
                  <a:latin typeface="Arial Narrow" pitchFamily="34" charset="0"/>
                  <a:cs typeface="Arial" charset="0"/>
                </a:rPr>
                <a:t>архівних</a:t>
              </a:r>
              <a:r>
                <a:rPr lang="ru-RU" sz="2800" dirty="0" smtClean="0">
                  <a:latin typeface="Arial Narrow" pitchFamily="34" charset="0"/>
                  <a:cs typeface="Arial" charset="0"/>
                </a:rPr>
                <a:t> </a:t>
              </a:r>
              <a:r>
                <a:rPr lang="ru-RU" sz="2800" dirty="0" err="1" smtClean="0">
                  <a:latin typeface="Arial Narrow" pitchFamily="34" charset="0"/>
                  <a:cs typeface="Arial" charset="0"/>
                </a:rPr>
                <a:t>установах</a:t>
              </a:r>
              <a:r>
                <a:rPr lang="ru-RU" sz="2800" dirty="0" smtClean="0">
                  <a:latin typeface="Arial Narrow" pitchFamily="34" charset="0"/>
                  <a:cs typeface="Arial" charset="0"/>
                </a:rPr>
                <a:t> </a:t>
              </a:r>
              <a:br>
                <a:rPr lang="ru-RU" sz="2800" dirty="0" smtClean="0">
                  <a:latin typeface="Arial Narrow" pitchFamily="34" charset="0"/>
                  <a:cs typeface="Arial" charset="0"/>
                </a:rPr>
              </a:br>
              <a:r>
                <a:rPr lang="ru-RU" sz="2800" dirty="0" err="1" smtClean="0">
                  <a:latin typeface="Arial Narrow" pitchFamily="34" charset="0"/>
                  <a:cs typeface="Arial" charset="0"/>
                </a:rPr>
                <a:t>райдержадміністрацій</a:t>
              </a:r>
              <a:r>
                <a:rPr lang="ru-RU" sz="2800" dirty="0" smtClean="0">
                  <a:latin typeface="Arial Narrow" pitchFamily="34" charset="0"/>
                  <a:cs typeface="Arial" charset="0"/>
                </a:rPr>
                <a:t> </a:t>
              </a:r>
              <a:endParaRPr lang="ru-RU" sz="2800" dirty="0">
                <a:latin typeface="Arial Narrow" pitchFamily="34" charset="0"/>
                <a:cs typeface="Arial" charset="0"/>
              </a:endParaRPr>
            </a:p>
            <a:p>
              <a:pPr algn="ctr">
                <a:defRPr/>
              </a:pPr>
              <a:r>
                <a:rPr lang="ru-RU" sz="2800" dirty="0">
                  <a:latin typeface="Arial Narrow" pitchFamily="34" charset="0"/>
                  <a:cs typeface="Arial" charset="0"/>
                </a:rPr>
                <a:t>та </a:t>
              </a:r>
              <a:r>
                <a:rPr lang="ru-RU" sz="2800" dirty="0" err="1">
                  <a:latin typeface="Arial Narrow" pitchFamily="34" charset="0"/>
                  <a:cs typeface="Arial" charset="0"/>
                </a:rPr>
                <a:t>міських</a:t>
              </a:r>
              <a:r>
                <a:rPr lang="ru-RU" sz="2800" dirty="0">
                  <a:latin typeface="Arial Narrow" pitchFamily="34" charset="0"/>
                  <a:cs typeface="Arial" charset="0"/>
                </a:rPr>
                <a:t> </a:t>
              </a:r>
              <a:r>
                <a:rPr lang="ru-RU" sz="2800" dirty="0" smtClean="0">
                  <a:latin typeface="Arial Narrow" pitchFamily="34" charset="0"/>
                  <a:cs typeface="Arial" charset="0"/>
                </a:rPr>
                <a:t>рад</a:t>
              </a:r>
            </a:p>
            <a:p>
              <a:pPr algn="ctr">
                <a:defRPr/>
              </a:pPr>
              <a:r>
                <a:rPr lang="uk-UA" sz="2800" dirty="0" smtClean="0">
                  <a:latin typeface="Arial Narrow" pitchFamily="34" charset="0"/>
                </a:rPr>
                <a:t> </a:t>
              </a:r>
              <a:r>
                <a:rPr lang="ru-RU" sz="2800" dirty="0" smtClean="0">
                  <a:latin typeface="Arial Narrow" pitchFamily="34" charset="0"/>
                  <a:cs typeface="Arial" charset="0"/>
                </a:rPr>
                <a:t>125 </a:t>
              </a:r>
              <a:r>
                <a:rPr lang="ru-RU" sz="2800" dirty="0" err="1">
                  <a:latin typeface="Arial Narrow" pitchFamily="34" charset="0"/>
                  <a:cs typeface="Arial" charset="0"/>
                </a:rPr>
                <a:t>фондів</a:t>
              </a:r>
              <a:r>
                <a:rPr lang="ru-RU" sz="2800" dirty="0">
                  <a:latin typeface="Arial Narrow" pitchFamily="34" charset="0"/>
                  <a:cs typeface="Arial" charset="0"/>
                </a:rPr>
                <a:t>, </a:t>
              </a:r>
              <a:r>
                <a:rPr lang="ru-RU" sz="2800" dirty="0" smtClean="0">
                  <a:latin typeface="Arial Narrow" pitchFamily="34" charset="0"/>
                  <a:cs typeface="Arial" charset="0"/>
                </a:rPr>
                <a:t>19813  справ</a:t>
              </a:r>
              <a:endParaRPr lang="ru-RU" sz="2800" dirty="0">
                <a:latin typeface="Arial Narrow" pitchFamily="34" charset="0"/>
                <a:cs typeface="Arial" charset="0"/>
              </a:endParaRPr>
            </a:p>
          </p:txBody>
        </p:sp>
      </p:grp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0"/>
            <a:ext cx="8915400" cy="6858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4000" b="1" smtClean="0">
                <a:latin typeface="Arial Narrow" pitchFamily="34" charset="0"/>
              </a:rPr>
              <a:t>Обсяг документів НАФ на паперовій основі</a:t>
            </a:r>
            <a:endParaRPr lang="uk-UA" sz="4000" b="1">
              <a:latin typeface="Arial Narrow" pitchFamily="34" charset="0"/>
            </a:endParaRP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type="chart" sz="half" idx="2"/>
            <p:extLst>
              <p:ext uri="{D42A27DB-BD31-4B8C-83A1-F6EECF244321}">
                <p14:modId xmlns:p14="http://schemas.microsoft.com/office/powerpoint/2010/main" val="2006386341"/>
              </p:ext>
            </p:extLst>
          </p:nvPr>
        </p:nvGraphicFramePr>
        <p:xfrm>
          <a:off x="481013" y="660400"/>
          <a:ext cx="9374187" cy="5849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340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4462CBFA-A45F-4CAA-AE77-643546468F90}" type="slidenum">
              <a:rPr lang="ru-RU">
                <a:solidFill>
                  <a:schemeClr val="tx2"/>
                </a:solidFill>
              </a:rPr>
              <a:pPr eaLnBrk="1" hangingPunct="1"/>
              <a:t>7</a:t>
            </a:fld>
            <a:endParaRPr lang="ru-RU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762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600" b="1" smtClean="0">
                <a:latin typeface="Arial Narrow" pitchFamily="34" charset="0"/>
              </a:rPr>
              <a:t>Динаміка приймання документів НАФ архівними установами області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00616996"/>
              </p:ext>
            </p:extLst>
          </p:nvPr>
        </p:nvGraphicFramePr>
        <p:xfrm>
          <a:off x="4762" y="1160463"/>
          <a:ext cx="9698038" cy="4867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364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C0302038-D794-43A1-86C2-8C168C2FF054}" type="slidenum">
              <a:rPr lang="ru-RU">
                <a:solidFill>
                  <a:schemeClr val="tx2"/>
                </a:solidFill>
              </a:rPr>
              <a:pPr eaLnBrk="1" hangingPunct="1"/>
              <a:t>8</a:t>
            </a:fld>
            <a:endParaRPr lang="ru-RU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906000" cy="9144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700" b="1" smtClean="0">
                <a:latin typeface="Arial Narrow" pitchFamily="34" charset="0"/>
              </a:rPr>
              <a:t>Кількість документів НАФ, які зберігаються понад  встановлені терміни в установах-джерелах комплектування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8299397"/>
              </p:ext>
            </p:extLst>
          </p:nvPr>
        </p:nvGraphicFramePr>
        <p:xfrm>
          <a:off x="211138" y="584200"/>
          <a:ext cx="9463087" cy="6281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388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64630712-4179-4C92-BCAA-1C4F0D599E5C}" type="slidenum">
              <a:rPr lang="ru-RU">
                <a:solidFill>
                  <a:schemeClr val="tx2"/>
                </a:solidFill>
              </a:rPr>
              <a:pPr eaLnBrk="1" hangingPunct="1"/>
              <a:t>9</a:t>
            </a:fld>
            <a:endParaRPr lang="ru-RU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11262</TotalTime>
  <Words>580</Words>
  <Application>Microsoft Office PowerPoint</Application>
  <PresentationFormat>Лист A4 (210x297 мм)</PresentationFormat>
  <Paragraphs>154</Paragraphs>
  <Slides>23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Бумажная</vt:lpstr>
      <vt:lpstr> Про підсумки роботи  архівних установ області  за 2020 рік та їх завдання на 2021 рік  доповідає: Тедєєв Олександр Сергійович –  директор Державного архіву Запорізької області   26 лютого 2021 року</vt:lpstr>
      <vt:lpstr>Перейменування архівних установ,  проведені у 2020 році</vt:lpstr>
      <vt:lpstr>Динаміка відсоткового співвідношення секретних  справ до загальної кількості справ в Державному архіві Запорізької області</vt:lpstr>
      <vt:lpstr>Програми розвитку архівної справи в Запорізькій області</vt:lpstr>
      <vt:lpstr>Забезпечення контролю  наявності, фізико-хімічного та технічного стану документів. Створення страхового фонду</vt:lpstr>
      <vt:lpstr>Забезпечення контролю за наявністю, станом   і рухом документів НАФ.</vt:lpstr>
      <vt:lpstr>Обсяг документів НАФ на паперовій основі</vt:lpstr>
      <vt:lpstr>Динаміка приймання документів НАФ архівними установами області</vt:lpstr>
      <vt:lpstr>Кількість документів НАФ, які зберігаються понад  встановлені терміни в установах-джерелах комплектування</vt:lpstr>
      <vt:lpstr>Схвалення описів справ управлінської документації, представлених на розгляд ЕПК Державного архіву Запорізької області</vt:lpstr>
      <vt:lpstr>Погодження описів справ з кадрових питань (особового складу), представлених на розгляд ЕПК Державного архіву Запорізької області</vt:lpstr>
      <vt:lpstr>Кількість установ-джерел формування  Національного архівного фонду </vt:lpstr>
      <vt:lpstr>Кількість установ - джерел комплектування управлінською документацією за формами власності станом на 01.01.2021 </vt:lpstr>
      <vt:lpstr>Кількість семінарів</vt:lpstr>
      <vt:lpstr>Перевірки архівних установ,  проведені у 2020 році</vt:lpstr>
      <vt:lpstr>Кількість перевірянь підприємств, установ та організацій (комплексних, тематичних, контрольних)</vt:lpstr>
      <vt:lpstr>Інформаційна діяльність Державного архіву Запорізької області у 2020 році</vt:lpstr>
      <vt:lpstr>Інформаційна діяльність архівних установ райдержадміністрацій та міських рад у 2020 році</vt:lpstr>
      <vt:lpstr>Динаміка кількості користувачів, які працювали в читальних залах архівних установ</vt:lpstr>
      <vt:lpstr>Динаміка виконання тематичних запитів</vt:lpstr>
      <vt:lpstr>Динаміка виконання майнових запитів</vt:lpstr>
      <vt:lpstr>Динаміка виконання запитів  соціально-правового характеру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ORG</dc:creator>
  <cp:lastModifiedBy>Fedko</cp:lastModifiedBy>
  <cp:revision>647</cp:revision>
  <cp:lastPrinted>2016-02-19T06:56:56Z</cp:lastPrinted>
  <dcterms:created xsi:type="dcterms:W3CDTF">1601-01-01T00:00:00Z</dcterms:created>
  <dcterms:modified xsi:type="dcterms:W3CDTF">2021-02-03T14:13:21Z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